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33" r:id="rId1"/>
  </p:sldMasterIdLst>
  <p:notesMasterIdLst>
    <p:notesMasterId r:id="rId84"/>
  </p:notesMasterIdLst>
  <p:sldIdLst>
    <p:sldId id="256" r:id="rId2"/>
    <p:sldId id="349" r:id="rId3"/>
    <p:sldId id="554" r:id="rId4"/>
    <p:sldId id="516" r:id="rId5"/>
    <p:sldId id="517" r:id="rId6"/>
    <p:sldId id="518" r:id="rId7"/>
    <p:sldId id="519" r:id="rId8"/>
    <p:sldId id="521" r:id="rId9"/>
    <p:sldId id="522" r:id="rId10"/>
    <p:sldId id="491" r:id="rId11"/>
    <p:sldId id="486" r:id="rId12"/>
    <p:sldId id="434" r:id="rId13"/>
    <p:sldId id="350" r:id="rId14"/>
    <p:sldId id="565" r:id="rId15"/>
    <p:sldId id="496" r:id="rId16"/>
    <p:sldId id="497" r:id="rId17"/>
    <p:sldId id="498" r:id="rId18"/>
    <p:sldId id="546" r:id="rId19"/>
    <p:sldId id="547" r:id="rId20"/>
    <p:sldId id="548" r:id="rId21"/>
    <p:sldId id="549" r:id="rId22"/>
    <p:sldId id="550" r:id="rId23"/>
    <p:sldId id="566" r:id="rId24"/>
    <p:sldId id="499" r:id="rId25"/>
    <p:sldId id="527" r:id="rId26"/>
    <p:sldId id="500" r:id="rId27"/>
    <p:sldId id="528" r:id="rId28"/>
    <p:sldId id="501" r:id="rId29"/>
    <p:sldId id="541" r:id="rId30"/>
    <p:sldId id="542" r:id="rId31"/>
    <p:sldId id="502" r:id="rId32"/>
    <p:sldId id="543" r:id="rId33"/>
    <p:sldId id="544" r:id="rId34"/>
    <p:sldId id="503" r:id="rId35"/>
    <p:sldId id="553" r:id="rId36"/>
    <p:sldId id="504" r:id="rId37"/>
    <p:sldId id="506" r:id="rId38"/>
    <p:sldId id="507" r:id="rId39"/>
    <p:sldId id="567" r:id="rId40"/>
    <p:sldId id="505" r:id="rId41"/>
    <p:sldId id="508" r:id="rId42"/>
    <p:sldId id="524" r:id="rId43"/>
    <p:sldId id="538" r:id="rId44"/>
    <p:sldId id="539" r:id="rId45"/>
    <p:sldId id="540" r:id="rId46"/>
    <p:sldId id="555" r:id="rId47"/>
    <p:sldId id="556" r:id="rId48"/>
    <p:sldId id="557" r:id="rId49"/>
    <p:sldId id="558" r:id="rId50"/>
    <p:sldId id="559" r:id="rId51"/>
    <p:sldId id="560" r:id="rId52"/>
    <p:sldId id="561" r:id="rId53"/>
    <p:sldId id="562" r:id="rId54"/>
    <p:sldId id="563" r:id="rId55"/>
    <p:sldId id="564" r:id="rId56"/>
    <p:sldId id="509" r:id="rId57"/>
    <p:sldId id="510" r:id="rId58"/>
    <p:sldId id="529" r:id="rId59"/>
    <p:sldId id="530" r:id="rId60"/>
    <p:sldId id="572" r:id="rId61"/>
    <p:sldId id="568" r:id="rId62"/>
    <p:sldId id="569" r:id="rId63"/>
    <p:sldId id="570" r:id="rId64"/>
    <p:sldId id="571" r:id="rId65"/>
    <p:sldId id="531" r:id="rId66"/>
    <p:sldId id="578" r:id="rId67"/>
    <p:sldId id="511" r:id="rId68"/>
    <p:sldId id="512" r:id="rId69"/>
    <p:sldId id="532" r:id="rId70"/>
    <p:sldId id="533" r:id="rId71"/>
    <p:sldId id="551" r:id="rId72"/>
    <p:sldId id="552" r:id="rId73"/>
    <p:sldId id="577" r:id="rId74"/>
    <p:sldId id="513" r:id="rId75"/>
    <p:sldId id="537" r:id="rId76"/>
    <p:sldId id="534" r:id="rId77"/>
    <p:sldId id="535" r:id="rId78"/>
    <p:sldId id="536" r:id="rId79"/>
    <p:sldId id="573" r:id="rId80"/>
    <p:sldId id="574" r:id="rId81"/>
    <p:sldId id="575" r:id="rId82"/>
    <p:sldId id="576" r:id="rId83"/>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0D62E8-8242-48B5-BE16-0DF983CE78B7}">
          <p14:sldIdLst>
            <p14:sldId id="256"/>
            <p14:sldId id="349"/>
            <p14:sldId id="554"/>
          </p14:sldIdLst>
        </p14:section>
        <p14:section name="Motion revision" id="{D9CE7B9B-BCC7-4224-BBEF-57F8A4D0C556}">
          <p14:sldIdLst>
            <p14:sldId id="516"/>
            <p14:sldId id="517"/>
            <p14:sldId id="518"/>
            <p14:sldId id="519"/>
            <p14:sldId id="521"/>
            <p14:sldId id="522"/>
            <p14:sldId id="491"/>
          </p14:sldIdLst>
        </p14:section>
        <p14:section name="Gravitational acceleration" id="{8275D2D2-5463-4DEC-A9A0-07223F008341}">
          <p14:sldIdLst>
            <p14:sldId id="486"/>
          </p14:sldIdLst>
        </p14:section>
        <p14:section name="Motion on an inclined plane" id="{CEB62E51-662D-447D-A4F2-9356248C84D9}">
          <p14:sldIdLst>
            <p14:sldId id="434"/>
            <p14:sldId id="350"/>
            <p14:sldId id="565"/>
          </p14:sldIdLst>
        </p14:section>
        <p14:section name="Projectile motion" id="{78A4AB9B-C296-40AB-8464-5D7994BAD865}">
          <p14:sldIdLst>
            <p14:sldId id="496"/>
            <p14:sldId id="497"/>
            <p14:sldId id="498"/>
            <p14:sldId id="546"/>
            <p14:sldId id="547"/>
            <p14:sldId id="548"/>
            <p14:sldId id="549"/>
            <p14:sldId id="550"/>
            <p14:sldId id="566"/>
          </p14:sldIdLst>
        </p14:section>
        <p14:section name="Circular motion" id="{5A8B423C-E03A-4248-94F5-E86694150D3D}">
          <p14:sldIdLst>
            <p14:sldId id="499"/>
            <p14:sldId id="527"/>
            <p14:sldId id="500"/>
            <p14:sldId id="528"/>
            <p14:sldId id="501"/>
            <p14:sldId id="541"/>
            <p14:sldId id="542"/>
            <p14:sldId id="502"/>
            <p14:sldId id="543"/>
            <p14:sldId id="544"/>
            <p14:sldId id="503"/>
            <p14:sldId id="553"/>
            <p14:sldId id="504"/>
            <p14:sldId id="506"/>
            <p14:sldId id="507"/>
            <p14:sldId id="567"/>
            <p14:sldId id="505"/>
            <p14:sldId id="508"/>
            <p14:sldId id="524"/>
            <p14:sldId id="538"/>
            <p14:sldId id="539"/>
            <p14:sldId id="540"/>
            <p14:sldId id="555"/>
            <p14:sldId id="556"/>
            <p14:sldId id="557"/>
            <p14:sldId id="558"/>
            <p14:sldId id="559"/>
            <p14:sldId id="560"/>
            <p14:sldId id="561"/>
            <p14:sldId id="562"/>
            <p14:sldId id="563"/>
            <p14:sldId id="564"/>
          </p14:sldIdLst>
        </p14:section>
        <p14:section name="Kepler's law of planetary motion" id="{04DBECE9-5B19-4A8B-87D8-192D897EC9BF}">
          <p14:sldIdLst>
            <p14:sldId id="509"/>
            <p14:sldId id="510"/>
            <p14:sldId id="529"/>
            <p14:sldId id="530"/>
            <p14:sldId id="572"/>
          </p14:sldIdLst>
        </p14:section>
        <p14:section name="Artificial satellites" id="{D4E85B2D-3012-4536-A227-85B96FEC452C}">
          <p14:sldIdLst>
            <p14:sldId id="568"/>
            <p14:sldId id="569"/>
            <p14:sldId id="570"/>
            <p14:sldId id="571"/>
          </p14:sldIdLst>
        </p14:section>
        <p14:section name="Torque" id="{DC08BD43-D741-4AA3-9ACC-8F40051891E6}">
          <p14:sldIdLst>
            <p14:sldId id="531"/>
            <p14:sldId id="578"/>
            <p14:sldId id="511"/>
            <p14:sldId id="512"/>
            <p14:sldId id="532"/>
            <p14:sldId id="533"/>
            <p14:sldId id="551"/>
            <p14:sldId id="552"/>
            <p14:sldId id="577"/>
          </p14:sldIdLst>
        </p14:section>
        <p14:section name="Equilibrium" id="{FE728461-01D7-43CB-9CAC-4946365FFA5D}">
          <p14:sldIdLst>
            <p14:sldId id="513"/>
            <p14:sldId id="537"/>
            <p14:sldId id="534"/>
            <p14:sldId id="535"/>
            <p14:sldId id="536"/>
            <p14:sldId id="573"/>
            <p14:sldId id="574"/>
            <p14:sldId id="575"/>
            <p14:sldId id="576"/>
          </p14:sldIdLst>
        </p14:section>
        <p14:section name="Removed slides" id="{4195EF5B-97B9-4E30-B351-7E79C557CA3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36" autoAdjust="0"/>
    <p:restoredTop sz="93478" autoAdjust="0"/>
  </p:normalViewPr>
  <p:slideViewPr>
    <p:cSldViewPr snapToGrid="0">
      <p:cViewPr varScale="1">
        <p:scale>
          <a:sx n="85" d="100"/>
          <a:sy n="85" d="100"/>
        </p:scale>
        <p:origin x="39" y="25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7E02C64E-B3B0-478D-9911-1FA9950F03D0}" type="datetimeFigureOut">
              <a:rPr lang="en-AU" smtClean="0"/>
              <a:t>18/03/2020</a:t>
            </a:fld>
            <a:endParaRPr lang="en-AU"/>
          </a:p>
        </p:txBody>
      </p:sp>
      <p:sp>
        <p:nvSpPr>
          <p:cNvPr id="4" name="Slide Image Placeholder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1DBA9ECE-C9E2-4915-9F18-84E9D3A00476}" type="slidenum">
              <a:rPr lang="en-AU" smtClean="0"/>
              <a:t>‹#›</a:t>
            </a:fld>
            <a:endParaRPr lang="en-AU"/>
          </a:p>
        </p:txBody>
      </p:sp>
    </p:spTree>
    <p:extLst>
      <p:ext uri="{BB962C8B-B14F-4D97-AF65-F5344CB8AC3E}">
        <p14:creationId xmlns:p14="http://schemas.microsoft.com/office/powerpoint/2010/main" val="54684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BA9ECE-C9E2-4915-9F18-84E9D3A00476}" type="slidenum">
              <a:rPr lang="en-AU" smtClean="0"/>
              <a:t>12</a:t>
            </a:fld>
            <a:endParaRPr lang="en-AU"/>
          </a:p>
        </p:txBody>
      </p:sp>
    </p:spTree>
    <p:extLst>
      <p:ext uri="{BB962C8B-B14F-4D97-AF65-F5344CB8AC3E}">
        <p14:creationId xmlns:p14="http://schemas.microsoft.com/office/powerpoint/2010/main" val="3574945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BA9ECE-C9E2-4915-9F18-84E9D3A00476}" type="slidenum">
              <a:rPr lang="en-AU" smtClean="0"/>
              <a:t>37</a:t>
            </a:fld>
            <a:endParaRPr lang="en-AU"/>
          </a:p>
        </p:txBody>
      </p:sp>
    </p:spTree>
    <p:extLst>
      <p:ext uri="{BB962C8B-B14F-4D97-AF65-F5344CB8AC3E}">
        <p14:creationId xmlns:p14="http://schemas.microsoft.com/office/powerpoint/2010/main" val="101440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BA9ECE-C9E2-4915-9F18-84E9D3A00476}" type="slidenum">
              <a:rPr lang="en-AU" smtClean="0"/>
              <a:t>74</a:t>
            </a:fld>
            <a:endParaRPr lang="en-AU"/>
          </a:p>
        </p:txBody>
      </p:sp>
    </p:spTree>
    <p:extLst>
      <p:ext uri="{BB962C8B-B14F-4D97-AF65-F5344CB8AC3E}">
        <p14:creationId xmlns:p14="http://schemas.microsoft.com/office/powerpoint/2010/main" val="3955786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DBA9ECE-C9E2-4915-9F18-84E9D3A00476}" type="slidenum">
              <a:rPr lang="en-AU" smtClean="0"/>
              <a:t>78</a:t>
            </a:fld>
            <a:endParaRPr lang="en-AU"/>
          </a:p>
        </p:txBody>
      </p:sp>
    </p:spTree>
    <p:extLst>
      <p:ext uri="{BB962C8B-B14F-4D97-AF65-F5344CB8AC3E}">
        <p14:creationId xmlns:p14="http://schemas.microsoft.com/office/powerpoint/2010/main" val="3912664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2E60B78-48E8-4840-9188-E4EF7B38B61D}" type="datetimeFigureOut">
              <a:rPr lang="en-AU" smtClean="0"/>
              <a:t>18/03/2020</a:t>
            </a:fld>
            <a:endParaRPr lang="en-AU"/>
          </a:p>
        </p:txBody>
      </p:sp>
      <p:sp>
        <p:nvSpPr>
          <p:cNvPr id="5" name="Footer Placeholder 4"/>
          <p:cNvSpPr>
            <a:spLocks noGrp="1"/>
          </p:cNvSpPr>
          <p:nvPr>
            <p:ph type="ftr" sz="quarter" idx="11"/>
          </p:nvPr>
        </p:nvSpPr>
        <p:spPr>
          <a:xfrm>
            <a:off x="3962399" y="5870575"/>
            <a:ext cx="4893958" cy="377825"/>
          </a:xfrm>
        </p:spPr>
        <p:txBody>
          <a:bodyPr/>
          <a:lstStyle/>
          <a:p>
            <a:endParaRPr lang="en-AU"/>
          </a:p>
        </p:txBody>
      </p:sp>
      <p:sp>
        <p:nvSpPr>
          <p:cNvPr id="6" name="Slide Number Placeholder 5"/>
          <p:cNvSpPr>
            <a:spLocks noGrp="1"/>
          </p:cNvSpPr>
          <p:nvPr>
            <p:ph type="sldNum" sz="quarter" idx="12"/>
          </p:nvPr>
        </p:nvSpPr>
        <p:spPr>
          <a:xfrm>
            <a:off x="10608958" y="5870575"/>
            <a:ext cx="551167" cy="377825"/>
          </a:xfrm>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303180439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2E60B78-48E8-4840-9188-E4EF7B38B61D}" type="datetimeFigureOut">
              <a:rPr lang="en-AU" smtClean="0"/>
              <a:t>18/03/2020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1735526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E60B78-48E8-4840-9188-E4EF7B38B61D}" type="datetimeFigureOut">
              <a:rPr lang="en-AU" smtClean="0"/>
              <a:t>18/03/2020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3457060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E60B78-48E8-4840-9188-E4EF7B38B61D}" type="datetimeFigureOut">
              <a:rPr lang="en-AU" smtClean="0"/>
              <a:t>18/03/2020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2878774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E60B78-48E8-4840-9188-E4EF7B38B61D}" type="datetimeFigureOut">
              <a:rPr lang="en-AU" smtClean="0"/>
              <a:t>18/03/2020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2193208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E60B78-48E8-4840-9188-E4EF7B38B61D}" type="datetimeFigureOut">
              <a:rPr lang="en-AU" smtClean="0"/>
              <a:t>18/03/2020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2755787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E60B78-48E8-4840-9188-E4EF7B38B61D}" type="datetimeFigureOut">
              <a:rPr lang="en-AU" smtClean="0"/>
              <a:t>18/03/2020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1414157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60B78-48E8-4840-9188-E4EF7B38B61D}" type="datetimeFigureOut">
              <a:rPr lang="en-AU" smtClean="0"/>
              <a:t>18/03/2020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F09397-AAAA-4EDB-97AA-E832BE44185D}" type="slidenum">
              <a:rPr lang="en-AU" smtClean="0"/>
              <a:t>‹#›</a:t>
            </a:fld>
            <a:endParaRPr lang="en-AU"/>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047902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60B78-48E8-4840-9188-E4EF7B38B61D}" type="datetimeFigureOut">
              <a:rPr lang="en-AU" smtClean="0"/>
              <a:t>18/03/2020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1518758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60B78-48E8-4840-9188-E4EF7B38B61D}" type="datetimeFigureOut">
              <a:rPr lang="en-AU" smtClean="0"/>
              <a:t>18/03/2020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4193160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E60B78-48E8-4840-9188-E4EF7B38B61D}" type="datetimeFigureOut">
              <a:rPr lang="en-AU" smtClean="0"/>
              <a:t>18/03/2020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591488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E60B78-48E8-4840-9188-E4EF7B38B61D}" type="datetimeFigureOut">
              <a:rPr lang="en-AU" smtClean="0"/>
              <a:t>18/03/2020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4245341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E60B78-48E8-4840-9188-E4EF7B38B61D}" type="datetimeFigureOut">
              <a:rPr lang="en-AU" smtClean="0"/>
              <a:t>18/03/2020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3960964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E60B78-48E8-4840-9188-E4EF7B38B61D}" type="datetimeFigureOut">
              <a:rPr lang="en-AU" smtClean="0"/>
              <a:t>18/03/2020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3395342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2E60B78-48E8-4840-9188-E4EF7B38B61D}" type="datetimeFigureOut">
              <a:rPr lang="en-AU" smtClean="0"/>
              <a:t>18/03/2020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3506494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2E60B78-48E8-4840-9188-E4EF7B38B61D}" type="datetimeFigureOut">
              <a:rPr lang="en-AU" smtClean="0"/>
              <a:t>18/03/2020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10896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2E60B78-48E8-4840-9188-E4EF7B38B61D}" type="datetimeFigureOut">
              <a:rPr lang="en-AU" smtClean="0"/>
              <a:t>18/03/2020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7F09397-AAAA-4EDB-97AA-E832BE44185D}" type="slidenum">
              <a:rPr lang="en-AU" smtClean="0"/>
              <a:t>‹#›</a:t>
            </a:fld>
            <a:endParaRPr lang="en-AU"/>
          </a:p>
        </p:txBody>
      </p:sp>
    </p:spTree>
    <p:extLst>
      <p:ext uri="{BB962C8B-B14F-4D97-AF65-F5344CB8AC3E}">
        <p14:creationId xmlns:p14="http://schemas.microsoft.com/office/powerpoint/2010/main" val="3051992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2E60B78-48E8-4840-9188-E4EF7B38B61D}" type="datetimeFigureOut">
              <a:rPr lang="en-AU" smtClean="0"/>
              <a:t>18/03/2020</a:t>
            </a:fld>
            <a:endParaRPr lang="en-AU"/>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F09397-AAAA-4EDB-97AA-E832BE44185D}" type="slidenum">
              <a:rPr lang="en-AU" smtClean="0"/>
              <a:t>‹#›</a:t>
            </a:fld>
            <a:endParaRPr lang="en-AU"/>
          </a:p>
        </p:txBody>
      </p:sp>
    </p:spTree>
    <p:extLst>
      <p:ext uri="{BB962C8B-B14F-4D97-AF65-F5344CB8AC3E}">
        <p14:creationId xmlns:p14="http://schemas.microsoft.com/office/powerpoint/2010/main" val="3807884219"/>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12.xml"/><Relationship Id="rId7" Type="http://schemas.openxmlformats.org/officeDocument/2006/relationships/slide" Target="slide24.xml"/><Relationship Id="rId2"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slide" Target="slide15.xml"/><Relationship Id="rId5" Type="http://schemas.openxmlformats.org/officeDocument/2006/relationships/slide" Target="slide21.xml"/><Relationship Id="rId10" Type="http://schemas.openxmlformats.org/officeDocument/2006/relationships/slide" Target="slide74.xml"/><Relationship Id="rId4" Type="http://schemas.openxmlformats.org/officeDocument/2006/relationships/slide" Target="slide16.xml"/><Relationship Id="rId9" Type="http://schemas.openxmlformats.org/officeDocument/2006/relationships/slide" Target="slide65.xml"/></Relationships>
</file>

<file path=ppt/slides/_rels/slide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enior-secondary.scsa.wa.edu.au/syllabus-and-support-materials/science/physic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plato.stanford.edu/archives/win2008/entries/qm-action-distance/#ActDisCoExiNonSepHo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Gravity and motion</a:t>
            </a:r>
            <a:endParaRPr lang="en-AU" dirty="0"/>
          </a:p>
        </p:txBody>
      </p:sp>
      <p:sp>
        <p:nvSpPr>
          <p:cNvPr id="4" name="TextBox 3"/>
          <p:cNvSpPr txBox="1"/>
          <p:nvPr/>
        </p:nvSpPr>
        <p:spPr>
          <a:xfrm>
            <a:off x="5022376" y="4386053"/>
            <a:ext cx="7096836" cy="1754326"/>
          </a:xfrm>
          <a:prstGeom prst="rect">
            <a:avLst/>
          </a:prstGeom>
          <a:noFill/>
        </p:spPr>
        <p:txBody>
          <a:bodyPr wrap="square" numCol="2" rtlCol="0">
            <a:spAutoFit/>
          </a:bodyPr>
          <a:lstStyle/>
          <a:p>
            <a:pPr marL="285750" indent="-285750">
              <a:buFont typeface="Arial" panose="020B0604020202020204" pitchFamily="34" charset="0"/>
              <a:buChar char="•"/>
            </a:pPr>
            <a:r>
              <a:rPr lang="en-US" dirty="0">
                <a:hlinkClick r:id="rId2" action="ppaction://hlinksldjump"/>
              </a:rPr>
              <a:t>Gravitational acceleration</a:t>
            </a:r>
            <a:endParaRPr lang="en-US" dirty="0"/>
          </a:p>
          <a:p>
            <a:pPr marL="285750" indent="-285750">
              <a:buFont typeface="Arial" panose="020B0604020202020204" pitchFamily="34" charset="0"/>
              <a:buChar char="•"/>
            </a:pPr>
            <a:r>
              <a:rPr lang="en-US" dirty="0">
                <a:hlinkClick r:id="rId3" action="ppaction://hlinksldjump"/>
              </a:rPr>
              <a:t>Newton’s Law of Universal Gravitation</a:t>
            </a:r>
            <a:endParaRPr lang="en-US" dirty="0"/>
          </a:p>
          <a:p>
            <a:pPr marL="285750" indent="-285750">
              <a:buFont typeface="Arial" panose="020B0604020202020204" pitchFamily="34" charset="0"/>
              <a:buChar char="•"/>
            </a:pPr>
            <a:r>
              <a:rPr lang="en-US" dirty="0">
                <a:hlinkClick r:id="rId4" action="ppaction://hlinksldjump"/>
              </a:rPr>
              <a:t>Gravitational fields</a:t>
            </a:r>
            <a:endParaRPr lang="en-US" dirty="0"/>
          </a:p>
          <a:p>
            <a:pPr marL="285750" indent="-285750">
              <a:buFont typeface="Arial" panose="020B0604020202020204" pitchFamily="34" charset="0"/>
              <a:buChar char="•"/>
            </a:pPr>
            <a:r>
              <a:rPr lang="en-US" dirty="0">
                <a:hlinkClick r:id="rId5" action="ppaction://hlinksldjump"/>
              </a:rPr>
              <a:t>Work in gravitational fields</a:t>
            </a:r>
            <a:endParaRPr lang="en-US" dirty="0"/>
          </a:p>
          <a:p>
            <a:pPr marL="285750" indent="-285750">
              <a:buFont typeface="Arial" panose="020B0604020202020204" pitchFamily="34" charset="0"/>
              <a:buChar char="•"/>
            </a:pPr>
            <a:r>
              <a:rPr lang="en-US" dirty="0">
                <a:hlinkClick r:id="rId3" action="ppaction://hlinksldjump"/>
              </a:rPr>
              <a:t>Motion on inclined planes</a:t>
            </a:r>
            <a:endParaRPr lang="en-US" dirty="0"/>
          </a:p>
          <a:p>
            <a:pPr marL="285750" indent="-285750">
              <a:buFont typeface="Arial" panose="020B0604020202020204" pitchFamily="34" charset="0"/>
              <a:buChar char="•"/>
            </a:pPr>
            <a:r>
              <a:rPr lang="en-US" dirty="0">
                <a:hlinkClick r:id="rId6" action="ppaction://hlinksldjump"/>
              </a:rPr>
              <a:t>Projectile motion</a:t>
            </a:r>
            <a:endParaRPr lang="en-US" dirty="0"/>
          </a:p>
          <a:p>
            <a:pPr marL="285750" indent="-285750">
              <a:buFont typeface="Arial" panose="020B0604020202020204" pitchFamily="34" charset="0"/>
              <a:buChar char="•"/>
            </a:pPr>
            <a:r>
              <a:rPr lang="en-US" dirty="0">
                <a:hlinkClick r:id="rId7" action="ppaction://hlinksldjump"/>
              </a:rPr>
              <a:t>Circular motion</a:t>
            </a:r>
            <a:endParaRPr lang="en-US" dirty="0"/>
          </a:p>
          <a:p>
            <a:pPr marL="285750" indent="-285750">
              <a:buFont typeface="Arial" panose="020B0604020202020204" pitchFamily="34" charset="0"/>
              <a:buChar char="•"/>
            </a:pPr>
            <a:r>
              <a:rPr lang="en-US" dirty="0">
                <a:hlinkClick r:id="rId8" action="ppaction://hlinksldjump"/>
              </a:rPr>
              <a:t>Kepler’s laws</a:t>
            </a:r>
            <a:endParaRPr lang="en-US" dirty="0"/>
          </a:p>
          <a:p>
            <a:pPr marL="285750" indent="-285750">
              <a:buFont typeface="Arial" panose="020B0604020202020204" pitchFamily="34" charset="0"/>
              <a:buChar char="•"/>
            </a:pPr>
            <a:r>
              <a:rPr lang="en-US" dirty="0">
                <a:hlinkClick r:id="rId9" action="ppaction://hlinksldjump"/>
              </a:rPr>
              <a:t>Torque</a:t>
            </a:r>
            <a:endParaRPr lang="en-US" dirty="0"/>
          </a:p>
          <a:p>
            <a:pPr marL="285750" indent="-285750">
              <a:buFont typeface="Arial" panose="020B0604020202020204" pitchFamily="34" charset="0"/>
              <a:buChar char="•"/>
            </a:pPr>
            <a:r>
              <a:rPr lang="en-US" dirty="0">
                <a:hlinkClick r:id="rId10" action="ppaction://hlinksldjump"/>
              </a:rPr>
              <a:t>Equilibrium</a:t>
            </a:r>
            <a:endParaRPr lang="en-US" dirty="0"/>
          </a:p>
          <a:p>
            <a:pPr marL="285750" indent="-285750">
              <a:buFont typeface="Arial" panose="020B0604020202020204" pitchFamily="34" charset="0"/>
              <a:buChar char="•"/>
            </a:pPr>
            <a:r>
              <a:rPr lang="en-US" dirty="0">
                <a:hlinkClick r:id="rId10" action="ppaction://hlinksldjump"/>
              </a:rPr>
              <a:t>Artificial satellites</a:t>
            </a:r>
            <a:endParaRPr lang="en-US" dirty="0"/>
          </a:p>
        </p:txBody>
      </p:sp>
    </p:spTree>
    <p:extLst>
      <p:ext uri="{BB962C8B-B14F-4D97-AF65-F5344CB8AC3E}">
        <p14:creationId xmlns:p14="http://schemas.microsoft.com/office/powerpoint/2010/main" val="3700800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364A-098A-411A-AC45-BD93E2FFFA3B}"/>
              </a:ext>
            </a:extLst>
          </p:cNvPr>
          <p:cNvSpPr>
            <a:spLocks noGrp="1"/>
          </p:cNvSpPr>
          <p:nvPr>
            <p:ph type="title"/>
          </p:nvPr>
        </p:nvSpPr>
        <p:spPr/>
        <p:txBody>
          <a:bodyPr/>
          <a:lstStyle/>
          <a:p>
            <a:r>
              <a:rPr lang="en-US" dirty="0"/>
              <a:t>Potential energy</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6E58D1-DA6B-477B-B02D-39E234AFF99C}"/>
                  </a:ext>
                </a:extLst>
              </p:cNvPr>
              <p:cNvSpPr>
                <a:spLocks noGrp="1"/>
              </p:cNvSpPr>
              <p:nvPr>
                <p:ph idx="1"/>
              </p:nvPr>
            </p:nvSpPr>
            <p:spPr/>
            <p:txBody>
              <a:bodyPr anchor="t"/>
              <a:lstStyle/>
              <a:p>
                <a:r>
                  <a:rPr lang="en-US" dirty="0"/>
                  <a:t>All objects in a gravitational field have potential energy as a result of their position within the field</a:t>
                </a:r>
              </a:p>
              <a:p>
                <a:r>
                  <a:rPr lang="en-US" dirty="0"/>
                  <a:t>When an object moves through a gravitational field causing its potential energy to change, work has been done on it by the field</a:t>
                </a:r>
              </a:p>
              <a:p>
                <a:r>
                  <a:rPr lang="en-US" dirty="0"/>
                  <a:t>Recall the following equations:</a:t>
                </a:r>
              </a:p>
              <a:p>
                <a:pPr marL="0" indent="0" algn="ctr">
                  <a:buNone/>
                </a:pPr>
                <a14:m>
                  <m:oMath xmlns:m="http://schemas.openxmlformats.org/officeDocument/2006/math">
                    <m:sSub>
                      <m:sSubPr>
                        <m:ctrlPr>
                          <a:rPr lang="en-AU"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𝑝</m:t>
                        </m:r>
                      </m:sub>
                    </m:sSub>
                    <m:r>
                      <a:rPr lang="en-US" sz="2400" i="1">
                        <a:latin typeface="Cambria Math" panose="02040503050406030204" pitchFamily="18" charset="0"/>
                      </a:rPr>
                      <m:t>=</m:t>
                    </m:r>
                    <m:r>
                      <a:rPr lang="en-US" sz="2400" i="1">
                        <a:latin typeface="Cambria Math" panose="02040503050406030204" pitchFamily="18" charset="0"/>
                      </a:rPr>
                      <m:t>𝑚𝑔</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h</m:t>
                    </m:r>
                  </m:oMath>
                </a14:m>
                <a:r>
                  <a:rPr lang="en-AU" sz="2400" dirty="0"/>
                  <a:t>		</a:t>
                </a:r>
                <a14:m>
                  <m:oMath xmlns:m="http://schemas.openxmlformats.org/officeDocument/2006/math">
                    <m:r>
                      <a:rPr lang="en-US" sz="2400" i="1">
                        <a:latin typeface="Cambria Math" panose="02040503050406030204" pitchFamily="18" charset="0"/>
                      </a:rPr>
                      <m:t>𝑊</m:t>
                    </m:r>
                    <m:r>
                      <a:rPr lang="en-US" sz="2400" i="1">
                        <a:latin typeface="Cambria Math" panose="02040503050406030204" pitchFamily="18" charset="0"/>
                      </a:rPr>
                      <m:t>=</m:t>
                    </m:r>
                    <m:r>
                      <a:rPr lang="en-US" sz="2400" i="1">
                        <a:latin typeface="Cambria Math" panose="02040503050406030204" pitchFamily="18" charset="0"/>
                      </a:rPr>
                      <m:t>𝐹𝑠</m:t>
                    </m:r>
                  </m:oMath>
                </a14:m>
                <a:r>
                  <a:rPr lang="en-AU" sz="2400" dirty="0"/>
                  <a:t>		</a:t>
                </a:r>
                <a14:m>
                  <m:oMath xmlns:m="http://schemas.openxmlformats.org/officeDocument/2006/math">
                    <m:r>
                      <a:rPr lang="en-US" sz="2400" i="1">
                        <a:latin typeface="Cambria Math" panose="02040503050406030204" pitchFamily="18" charset="0"/>
                      </a:rPr>
                      <m:t>𝑊</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oMath>
                </a14:m>
                <a:r>
                  <a:rPr lang="en-US" sz="2400" dirty="0"/>
                  <a:t>		</a:t>
                </a:r>
                <a:r>
                  <a:rPr lang="en-AU" sz="2400" dirty="0"/>
                  <a:t> </a:t>
                </a:r>
                <a14:m>
                  <m:oMath xmlns:m="http://schemas.openxmlformats.org/officeDocument/2006/math">
                    <m:sSub>
                      <m:sSubPr>
                        <m:ctrlPr>
                          <a:rPr lang="en-AU"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𝑘</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𝑚</m:t>
                    </m:r>
                    <m:sSup>
                      <m:sSupPr>
                        <m:ctrlPr>
                          <a:rPr lang="en-US" sz="2400" i="1">
                            <a:latin typeface="Cambria Math" panose="02040503050406030204" pitchFamily="18" charset="0"/>
                          </a:rPr>
                        </m:ctrlPr>
                      </m:sSupPr>
                      <m:e>
                        <m:r>
                          <a:rPr lang="en-US" sz="2400" i="1">
                            <a:latin typeface="Cambria Math" panose="02040503050406030204" pitchFamily="18" charset="0"/>
                          </a:rPr>
                          <m:t>𝑣</m:t>
                        </m:r>
                      </m:e>
                      <m:sup>
                        <m:r>
                          <a:rPr lang="en-US" sz="2400" i="1">
                            <a:latin typeface="Cambria Math" panose="02040503050406030204" pitchFamily="18" charset="0"/>
                          </a:rPr>
                          <m:t>2</m:t>
                        </m:r>
                      </m:sup>
                    </m:sSup>
                  </m:oMath>
                </a14:m>
                <a:endParaRPr lang="en-AU" dirty="0"/>
              </a:p>
            </p:txBody>
          </p:sp>
        </mc:Choice>
        <mc:Fallback xmlns="">
          <p:sp>
            <p:nvSpPr>
              <p:cNvPr id="3" name="Content Placeholder 2">
                <a:extLst>
                  <a:ext uri="{FF2B5EF4-FFF2-40B4-BE49-F238E27FC236}">
                    <a16:creationId xmlns:a16="http://schemas.microsoft.com/office/drawing/2014/main" id="{9D6E58D1-DA6B-477B-B02D-39E234AFF99C}"/>
                  </a:ext>
                </a:extLst>
              </p:cNvPr>
              <p:cNvSpPr>
                <a:spLocks noGrp="1" noRot="1" noChangeAspect="1" noMove="1" noResize="1" noEditPoints="1" noAdjustHandles="1" noChangeArrowheads="1" noChangeShapeType="1" noTextEdit="1"/>
              </p:cNvSpPr>
              <p:nvPr>
                <p:ph idx="1"/>
              </p:nvPr>
            </p:nvSpPr>
            <p:spPr>
              <a:blipFill>
                <a:blip r:embed="rId2"/>
                <a:stretch>
                  <a:fillRect l="-421" t="-835"/>
                </a:stretch>
              </a:blipFill>
            </p:spPr>
            <p:txBody>
              <a:bodyPr/>
              <a:lstStyle/>
              <a:p>
                <a:r>
                  <a:rPr lang="en-AU">
                    <a:noFill/>
                  </a:rPr>
                  <a:t> </a:t>
                </a:r>
              </a:p>
            </p:txBody>
          </p:sp>
        </mc:Fallback>
      </mc:AlternateContent>
    </p:spTree>
    <p:extLst>
      <p:ext uri="{BB962C8B-B14F-4D97-AF65-F5344CB8AC3E}">
        <p14:creationId xmlns:p14="http://schemas.microsoft.com/office/powerpoint/2010/main" val="95814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BEB8-A466-4366-BDC5-50721195CA2F}"/>
              </a:ext>
            </a:extLst>
          </p:cNvPr>
          <p:cNvSpPr>
            <a:spLocks noGrp="1"/>
          </p:cNvSpPr>
          <p:nvPr>
            <p:ph type="title"/>
          </p:nvPr>
        </p:nvSpPr>
        <p:spPr/>
        <p:txBody>
          <a:bodyPr/>
          <a:lstStyle/>
          <a:p>
            <a:r>
              <a:rPr lang="en-US" dirty="0"/>
              <a:t>Gravitational acceleration</a:t>
            </a:r>
            <a:endParaRPr lang="en-AU" dirty="0"/>
          </a:p>
        </p:txBody>
      </p:sp>
      <p:sp>
        <p:nvSpPr>
          <p:cNvPr id="3" name="Content Placeholder 2">
            <a:extLst>
              <a:ext uri="{FF2B5EF4-FFF2-40B4-BE49-F238E27FC236}">
                <a16:creationId xmlns:a16="http://schemas.microsoft.com/office/drawing/2014/main" id="{4AF3E668-13A7-457A-AE19-E59668A2368A}"/>
              </a:ext>
            </a:extLst>
          </p:cNvPr>
          <p:cNvSpPr>
            <a:spLocks noGrp="1"/>
          </p:cNvSpPr>
          <p:nvPr>
            <p:ph idx="1"/>
          </p:nvPr>
        </p:nvSpPr>
        <p:spPr/>
        <p:txBody>
          <a:bodyPr anchor="t"/>
          <a:lstStyle/>
          <a:p>
            <a:r>
              <a:rPr lang="en-US" dirty="0"/>
              <a:t>Ignoring air resistance all objects on Earth accelerate towards the center of the Earth in a consistent manner</a:t>
            </a:r>
          </a:p>
          <a:p>
            <a:r>
              <a:rPr lang="en-US" dirty="0"/>
              <a:t>A value of 9.8 m s</a:t>
            </a:r>
            <a:r>
              <a:rPr lang="en-US" baseline="30000" dirty="0"/>
              <a:t>-2</a:t>
            </a:r>
            <a:r>
              <a:rPr lang="en-US" dirty="0"/>
              <a:t> is used as an average value for gravitational acceleration but there is local variation</a:t>
            </a:r>
            <a:endParaRPr lang="en-AU" dirty="0"/>
          </a:p>
        </p:txBody>
      </p:sp>
      <p:grpSp>
        <p:nvGrpSpPr>
          <p:cNvPr id="5" name="Group 4">
            <a:extLst>
              <a:ext uri="{FF2B5EF4-FFF2-40B4-BE49-F238E27FC236}">
                <a16:creationId xmlns:a16="http://schemas.microsoft.com/office/drawing/2014/main" id="{14947350-AEA4-4B5E-AF3C-B6D7525E5E29}"/>
              </a:ext>
            </a:extLst>
          </p:cNvPr>
          <p:cNvGrpSpPr/>
          <p:nvPr/>
        </p:nvGrpSpPr>
        <p:grpSpPr>
          <a:xfrm>
            <a:off x="3067050" y="3429000"/>
            <a:ext cx="6057900" cy="3034844"/>
            <a:chOff x="2979965" y="3429000"/>
            <a:chExt cx="6057900" cy="3034844"/>
          </a:xfrm>
        </p:grpSpPr>
        <p:pic>
          <p:nvPicPr>
            <p:cNvPr id="5122" name="Picture 2" descr="Image result for feather bowling ball drop gif">
              <a:extLst>
                <a:ext uri="{FF2B5EF4-FFF2-40B4-BE49-F238E27FC236}">
                  <a16:creationId xmlns:a16="http://schemas.microsoft.com/office/drawing/2014/main" id="{0260A7DD-EC8B-41CC-92BF-446D0195850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79965" y="3429000"/>
              <a:ext cx="605790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E2C701-11EB-4592-B224-DDF68F19C3C4}"/>
                </a:ext>
              </a:extLst>
            </p:cNvPr>
            <p:cNvSpPr txBox="1"/>
            <p:nvPr/>
          </p:nvSpPr>
          <p:spPr>
            <a:xfrm>
              <a:off x="4632576" y="6248400"/>
              <a:ext cx="2752677" cy="215444"/>
            </a:xfrm>
            <a:prstGeom prst="rect">
              <a:avLst/>
            </a:prstGeom>
            <a:noFill/>
          </p:spPr>
          <p:txBody>
            <a:bodyPr wrap="none" rtlCol="0">
              <a:spAutoFit/>
            </a:bodyPr>
            <a:lstStyle/>
            <a:p>
              <a:r>
                <a:rPr lang="en-AU" sz="800" dirty="0"/>
                <a:t>(https://giphy.com/gifs/ball-watch-bowling-5EgxGpMU8jFZK)</a:t>
              </a:r>
            </a:p>
          </p:txBody>
        </p:sp>
      </p:grpSp>
    </p:spTree>
    <p:extLst>
      <p:ext uri="{BB962C8B-B14F-4D97-AF65-F5344CB8AC3E}">
        <p14:creationId xmlns:p14="http://schemas.microsoft.com/office/powerpoint/2010/main" val="2463322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74FF-972A-41EA-B6DF-977350C3B241}"/>
              </a:ext>
            </a:extLst>
          </p:cNvPr>
          <p:cNvSpPr>
            <a:spLocks noGrp="1"/>
          </p:cNvSpPr>
          <p:nvPr>
            <p:ph type="title"/>
          </p:nvPr>
        </p:nvSpPr>
        <p:spPr/>
        <p:txBody>
          <a:bodyPr/>
          <a:lstStyle/>
          <a:p>
            <a:r>
              <a:rPr lang="en-US" dirty="0"/>
              <a:t>Acceleration down a slope</a:t>
            </a:r>
            <a:endParaRPr lang="en-AU" dirty="0"/>
          </a:p>
        </p:txBody>
      </p:sp>
      <p:sp>
        <p:nvSpPr>
          <p:cNvPr id="3" name="Content Placeholder 2">
            <a:extLst>
              <a:ext uri="{FF2B5EF4-FFF2-40B4-BE49-F238E27FC236}">
                <a16:creationId xmlns:a16="http://schemas.microsoft.com/office/drawing/2014/main" id="{65BB2237-C33A-4E5F-9C60-A50B112B4C0A}"/>
              </a:ext>
            </a:extLst>
          </p:cNvPr>
          <p:cNvSpPr>
            <a:spLocks noGrp="1"/>
          </p:cNvSpPr>
          <p:nvPr>
            <p:ph idx="1"/>
          </p:nvPr>
        </p:nvSpPr>
        <p:spPr>
          <a:xfrm>
            <a:off x="1484310" y="2100649"/>
            <a:ext cx="10018713" cy="3690551"/>
          </a:xfrm>
        </p:spPr>
        <p:txBody>
          <a:bodyPr anchor="t"/>
          <a:lstStyle/>
          <a:p>
            <a:r>
              <a:rPr lang="en-US" dirty="0"/>
              <a:t>Vertical gravitational acceleration is at 9.8 ms</a:t>
            </a:r>
            <a:r>
              <a:rPr lang="en-US" baseline="30000" dirty="0"/>
              <a:t>-2</a:t>
            </a:r>
          </a:p>
          <a:p>
            <a:r>
              <a:rPr lang="en-US" dirty="0"/>
              <a:t>An object on a slope will accelerate at a slower rate</a:t>
            </a:r>
          </a:p>
          <a:p>
            <a:r>
              <a:rPr lang="en-US" dirty="0"/>
              <a:t>The acceleration down a slope due to gravity is the component of gravity acting parallel to the slope (ignore friction)</a:t>
            </a:r>
            <a:endParaRPr lang="en-AU" dirty="0"/>
          </a:p>
        </p:txBody>
      </p:sp>
    </p:spTree>
    <p:extLst>
      <p:ext uri="{BB962C8B-B14F-4D97-AF65-F5344CB8AC3E}">
        <p14:creationId xmlns:p14="http://schemas.microsoft.com/office/powerpoint/2010/main" val="3323045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78D341CA-34B4-4204-832A-A0D298515A52}"/>
                  </a:ext>
                </a:extLst>
              </p:cNvPr>
              <p:cNvSpPr txBox="1">
                <a:spLocks/>
              </p:cNvSpPr>
              <p:nvPr/>
            </p:nvSpPr>
            <p:spPr>
              <a:xfrm>
                <a:off x="2102357" y="698667"/>
                <a:ext cx="7207855" cy="3124201"/>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US" dirty="0"/>
                  <a:t>The acceleration down the slope is the component of gravitational acceleration acting parallel to the slope</a:t>
                </a:r>
              </a:p>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𝑝𝑎𝑟𝑎𝑙𝑙𝑒𝑙</m:t>
                          </m:r>
                        </m:sub>
                      </m:sSub>
                      <m:r>
                        <a:rPr lang="en-US" b="0" i="1" smtClean="0">
                          <a:latin typeface="Cambria Math" panose="02040503050406030204" pitchFamily="18" charset="0"/>
                        </a:rPr>
                        <m:t>=</m:t>
                      </m:r>
                      <m:r>
                        <a:rPr lang="en-US" b="0" i="1" smtClean="0">
                          <a:latin typeface="Cambria Math" panose="02040503050406030204" pitchFamily="18" charset="0"/>
                        </a:rPr>
                        <m:t>𝑔</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a:p>
                <a:pPr marL="342900" indent="-342900" algn="l">
                  <a:buFont typeface="Arial" panose="020B0604020202020204" pitchFamily="34" charset="0"/>
                  <a:buChar char="•"/>
                </a:pPr>
                <a:r>
                  <a:rPr lang="en-US" dirty="0"/>
                  <a:t>Should always be less than 9.8 ms</a:t>
                </a:r>
                <a:r>
                  <a:rPr lang="en-US" baseline="30000" dirty="0"/>
                  <a:t>-2</a:t>
                </a:r>
              </a:p>
              <a:p>
                <a:pPr marL="342900" indent="-342900" algn="l">
                  <a:buFont typeface="Arial" panose="020B0604020202020204" pitchFamily="34" charset="0"/>
                  <a:buChar char="•"/>
                </a:pPr>
                <a:endParaRPr lang="en-AU" dirty="0"/>
              </a:p>
            </p:txBody>
          </p:sp>
        </mc:Choice>
        <mc:Fallback xmlns="">
          <p:sp>
            <p:nvSpPr>
              <p:cNvPr id="38" name="Content Placeholder 2">
                <a:extLst>
                  <a:ext uri="{FF2B5EF4-FFF2-40B4-BE49-F238E27FC236}">
                    <a16:creationId xmlns:a16="http://schemas.microsoft.com/office/drawing/2014/main" id="{78D341CA-34B4-4204-832A-A0D298515A52}"/>
                  </a:ext>
                </a:extLst>
              </p:cNvPr>
              <p:cNvSpPr txBox="1">
                <a:spLocks noRot="1" noChangeAspect="1" noMove="1" noResize="1" noEditPoints="1" noAdjustHandles="1" noChangeArrowheads="1" noChangeShapeType="1" noTextEdit="1"/>
              </p:cNvSpPr>
              <p:nvPr/>
            </p:nvSpPr>
            <p:spPr>
              <a:xfrm>
                <a:off x="2102357" y="698667"/>
                <a:ext cx="7207855" cy="3124201"/>
              </a:xfrm>
              <a:prstGeom prst="rect">
                <a:avLst/>
              </a:prstGeom>
              <a:blipFill>
                <a:blip r:embed="rId2"/>
                <a:stretch>
                  <a:fillRect l="-1777" t="-5273"/>
                </a:stretch>
              </a:blipFill>
            </p:spPr>
            <p:txBody>
              <a:bodyPr/>
              <a:lstStyle/>
              <a:p>
                <a:r>
                  <a:rPr lang="en-AU">
                    <a:noFill/>
                  </a:rPr>
                  <a:t> </a:t>
                </a:r>
              </a:p>
            </p:txBody>
          </p:sp>
        </mc:Fallback>
      </mc:AlternateContent>
      <p:grpSp>
        <p:nvGrpSpPr>
          <p:cNvPr id="8" name="Group 7">
            <a:extLst>
              <a:ext uri="{FF2B5EF4-FFF2-40B4-BE49-F238E27FC236}">
                <a16:creationId xmlns:a16="http://schemas.microsoft.com/office/drawing/2014/main" id="{31091D84-1A9C-40A6-93B2-E3FB7F21CE95}"/>
              </a:ext>
            </a:extLst>
          </p:cNvPr>
          <p:cNvGrpSpPr/>
          <p:nvPr/>
        </p:nvGrpSpPr>
        <p:grpSpPr>
          <a:xfrm>
            <a:off x="2366543" y="3192295"/>
            <a:ext cx="7462308" cy="3787332"/>
            <a:chOff x="3202102" y="2754765"/>
            <a:chExt cx="7462308" cy="3787332"/>
          </a:xfrm>
        </p:grpSpPr>
        <p:grpSp>
          <p:nvGrpSpPr>
            <p:cNvPr id="4" name="Group 3">
              <a:extLst>
                <a:ext uri="{FF2B5EF4-FFF2-40B4-BE49-F238E27FC236}">
                  <a16:creationId xmlns:a16="http://schemas.microsoft.com/office/drawing/2014/main" id="{D0335C2E-3634-48FB-8DCD-1AE9301EC66B}"/>
                </a:ext>
              </a:extLst>
            </p:cNvPr>
            <p:cNvGrpSpPr/>
            <p:nvPr/>
          </p:nvGrpSpPr>
          <p:grpSpPr>
            <a:xfrm>
              <a:off x="3202102" y="2754765"/>
              <a:ext cx="7381187" cy="3250110"/>
              <a:chOff x="3202102" y="2754765"/>
              <a:chExt cx="7381187" cy="3250110"/>
            </a:xfrm>
          </p:grpSpPr>
          <p:cxnSp>
            <p:nvCxnSpPr>
              <p:cNvPr id="5" name="Straight Connector 4"/>
              <p:cNvCxnSpPr/>
              <p:nvPr/>
            </p:nvCxnSpPr>
            <p:spPr>
              <a:xfrm flipH="1">
                <a:off x="3547880" y="6004874"/>
                <a:ext cx="668963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500000" flipH="1">
                <a:off x="3202102" y="4445162"/>
                <a:ext cx="73811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47877" y="2885449"/>
                <a:ext cx="4" cy="31194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47877" y="5533989"/>
                <a:ext cx="468000" cy="46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Isosceles Triangle 22"/>
              <p:cNvSpPr/>
              <p:nvPr/>
            </p:nvSpPr>
            <p:spPr>
              <a:xfrm rot="10800000">
                <a:off x="3438525" y="4572000"/>
                <a:ext cx="200025" cy="2190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Isosceles Triangle 24"/>
              <p:cNvSpPr/>
              <p:nvPr/>
            </p:nvSpPr>
            <p:spPr>
              <a:xfrm rot="6900000">
                <a:off x="4758906" y="3381405"/>
                <a:ext cx="200025" cy="2190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Isosceles Triangle 25"/>
              <p:cNvSpPr/>
              <p:nvPr/>
            </p:nvSpPr>
            <p:spPr>
              <a:xfrm rot="6900000">
                <a:off x="5060875" y="3525516"/>
                <a:ext cx="200025" cy="2190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c 28"/>
              <p:cNvSpPr/>
              <p:nvPr/>
            </p:nvSpPr>
            <p:spPr>
              <a:xfrm>
                <a:off x="3327858" y="2754765"/>
                <a:ext cx="468000" cy="468000"/>
              </a:xfrm>
              <a:prstGeom prst="arc">
                <a:avLst>
                  <a:gd name="adj1" fmla="val 139235"/>
                  <a:gd name="adj2" fmla="val 5218728"/>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
          <p:nvSpPr>
            <p:cNvPr id="31" name="Arc 30"/>
            <p:cNvSpPr/>
            <p:nvPr/>
          </p:nvSpPr>
          <p:spPr>
            <a:xfrm>
              <a:off x="9584410" y="5462097"/>
              <a:ext cx="1080000" cy="1080000"/>
            </a:xfrm>
            <a:prstGeom prst="arc">
              <a:avLst>
                <a:gd name="adj1" fmla="val 10772377"/>
                <a:gd name="adj2" fmla="val 12553106"/>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1" name="Group 10">
            <a:extLst>
              <a:ext uri="{FF2B5EF4-FFF2-40B4-BE49-F238E27FC236}">
                <a16:creationId xmlns:a16="http://schemas.microsoft.com/office/drawing/2014/main" id="{4F600D49-FDE7-4679-8C7A-0D341C84AB12}"/>
              </a:ext>
            </a:extLst>
          </p:cNvPr>
          <p:cNvGrpSpPr/>
          <p:nvPr/>
        </p:nvGrpSpPr>
        <p:grpSpPr>
          <a:xfrm>
            <a:off x="6270345" y="1928015"/>
            <a:ext cx="2416410" cy="3727043"/>
            <a:chOff x="8686458" y="77315"/>
            <a:chExt cx="2416410" cy="3727043"/>
          </a:xfrm>
          <a:solidFill>
            <a:schemeClr val="accent1">
              <a:lumMod val="20000"/>
              <a:lumOff val="80000"/>
            </a:schemeClr>
          </a:solidFill>
        </p:grpSpPr>
        <p:grpSp>
          <p:nvGrpSpPr>
            <p:cNvPr id="3" name="Group 2">
              <a:extLst>
                <a:ext uri="{FF2B5EF4-FFF2-40B4-BE49-F238E27FC236}">
                  <a16:creationId xmlns:a16="http://schemas.microsoft.com/office/drawing/2014/main" id="{21EC1C18-8429-4CF9-A10D-F80805B2082B}"/>
                </a:ext>
              </a:extLst>
            </p:cNvPr>
            <p:cNvGrpSpPr/>
            <p:nvPr/>
          </p:nvGrpSpPr>
          <p:grpSpPr>
            <a:xfrm>
              <a:off x="8686458" y="77315"/>
              <a:ext cx="2416410" cy="3727043"/>
              <a:chOff x="5787361" y="341722"/>
              <a:chExt cx="2416410" cy="3727043"/>
            </a:xfrm>
            <a:grpFill/>
          </p:grpSpPr>
          <p:sp>
            <p:nvSpPr>
              <p:cNvPr id="32" name="Arc 31"/>
              <p:cNvSpPr/>
              <p:nvPr/>
            </p:nvSpPr>
            <p:spPr>
              <a:xfrm rot="5400000">
                <a:off x="5787361" y="2988765"/>
                <a:ext cx="1080000" cy="1080000"/>
              </a:xfrm>
              <a:prstGeom prst="arc">
                <a:avLst>
                  <a:gd name="adj1" fmla="val 10805635"/>
                  <a:gd name="adj2" fmla="val 12553106"/>
                </a:avLst>
              </a:prstGeom>
              <a:noFill/>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nvGrpSpPr>
              <p:cNvPr id="2" name="Group 1">
                <a:extLst>
                  <a:ext uri="{FF2B5EF4-FFF2-40B4-BE49-F238E27FC236}">
                    <a16:creationId xmlns:a16="http://schemas.microsoft.com/office/drawing/2014/main" id="{68C71E30-43CC-4F0B-9FE0-D3A1B6CB1DD8}"/>
                  </a:ext>
                </a:extLst>
              </p:cNvPr>
              <p:cNvGrpSpPr/>
              <p:nvPr/>
            </p:nvGrpSpPr>
            <p:grpSpPr>
              <a:xfrm>
                <a:off x="5998588" y="341722"/>
                <a:ext cx="2205183" cy="3293332"/>
                <a:chOff x="5998588" y="341722"/>
                <a:chExt cx="2205183" cy="3293332"/>
              </a:xfrm>
              <a:grpFill/>
            </p:grpSpPr>
            <p:cxnSp>
              <p:nvCxnSpPr>
                <p:cNvPr id="13" name="Straight Connector 12"/>
                <p:cNvCxnSpPr/>
                <p:nvPr/>
              </p:nvCxnSpPr>
              <p:spPr>
                <a:xfrm flipV="1">
                  <a:off x="6329177" y="515629"/>
                  <a:ext cx="4" cy="3119425"/>
                </a:xfrm>
                <a:prstGeom prst="line">
                  <a:avLst/>
                </a:prstGeom>
                <a:grpFill/>
                <a:ln w="28575">
                  <a:solidFill>
                    <a:schemeClr val="accent1">
                      <a:lumMod val="20000"/>
                      <a:lumOff val="8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6329171" y="512765"/>
                  <a:ext cx="1184149" cy="561655"/>
                </a:xfrm>
                <a:prstGeom prst="line">
                  <a:avLst/>
                </a:prstGeom>
                <a:grpFill/>
                <a:ln w="28575">
                  <a:solidFill>
                    <a:schemeClr val="accent1">
                      <a:lumMod val="20000"/>
                      <a:lumOff val="8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329170" y="1074421"/>
                  <a:ext cx="1184149" cy="2553456"/>
                </a:xfrm>
                <a:prstGeom prst="line">
                  <a:avLst/>
                </a:prstGeom>
                <a:grpFill/>
                <a:ln w="28575">
                  <a:solidFill>
                    <a:schemeClr val="accent1">
                      <a:lumMod val="20000"/>
                      <a:lumOff val="8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Isosceles Triangle 23"/>
                <p:cNvSpPr/>
                <p:nvPr/>
              </p:nvSpPr>
              <p:spPr>
                <a:xfrm rot="10800000">
                  <a:off x="6219631" y="2149792"/>
                  <a:ext cx="200025" cy="219075"/>
                </a:xfrm>
                <a:prstGeom prst="triangle">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Isosceles Triangle 26"/>
                <p:cNvSpPr/>
                <p:nvPr/>
              </p:nvSpPr>
              <p:spPr>
                <a:xfrm rot="6900000">
                  <a:off x="6625806" y="597493"/>
                  <a:ext cx="200025" cy="219075"/>
                </a:xfrm>
                <a:prstGeom prst="triangle">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Isosceles Triangle 27"/>
                <p:cNvSpPr/>
                <p:nvPr/>
              </p:nvSpPr>
              <p:spPr>
                <a:xfrm rot="6900000">
                  <a:off x="6927775" y="732078"/>
                  <a:ext cx="200025" cy="219075"/>
                </a:xfrm>
                <a:prstGeom prst="triangle">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0" name="Arc 29"/>
                <p:cNvSpPr/>
                <p:nvPr/>
              </p:nvSpPr>
              <p:spPr>
                <a:xfrm>
                  <a:off x="6106917" y="397430"/>
                  <a:ext cx="468000" cy="468000"/>
                </a:xfrm>
                <a:prstGeom prst="arc">
                  <a:avLst>
                    <a:gd name="adj1" fmla="val 107235"/>
                    <a:gd name="adj2" fmla="val 5531580"/>
                  </a:avLst>
                </a:prstGeom>
                <a:noFill/>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3" name="Rectangle 32"/>
                <p:cNvSpPr/>
                <p:nvPr/>
              </p:nvSpPr>
              <p:spPr>
                <a:xfrm rot="1500000">
                  <a:off x="7098877" y="981178"/>
                  <a:ext cx="360000" cy="360000"/>
                </a:xfrm>
                <a:prstGeom prst="rect">
                  <a:avLst/>
                </a:prstGeom>
                <a:no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Box 33"/>
                <p:cNvSpPr txBox="1"/>
                <p:nvPr/>
              </p:nvSpPr>
              <p:spPr>
                <a:xfrm>
                  <a:off x="5998588" y="1474048"/>
                  <a:ext cx="293670" cy="369332"/>
                </a:xfrm>
                <a:prstGeom prst="rect">
                  <a:avLst/>
                </a:prstGeom>
                <a:noFill/>
                <a:ln>
                  <a:noFill/>
                </a:ln>
              </p:spPr>
              <p:txBody>
                <a:bodyPr wrap="none" rtlCol="0">
                  <a:spAutoFit/>
                </a:bodyPr>
                <a:lstStyle/>
                <a:p>
                  <a:r>
                    <a:rPr lang="en-US" dirty="0"/>
                    <a:t>g</a:t>
                  </a:r>
                  <a:endParaRPr lang="en-AU" dirty="0"/>
                </a:p>
              </p:txBody>
            </p:sp>
            <p:sp>
              <p:nvSpPr>
                <p:cNvPr id="35" name="TextBox 34"/>
                <p:cNvSpPr txBox="1"/>
                <p:nvPr/>
              </p:nvSpPr>
              <p:spPr>
                <a:xfrm>
                  <a:off x="7039670" y="2094283"/>
                  <a:ext cx="1164101" cy="369332"/>
                </a:xfrm>
                <a:prstGeom prst="rect">
                  <a:avLst/>
                </a:prstGeom>
                <a:noFill/>
                <a:ln>
                  <a:noFill/>
                </a:ln>
              </p:spPr>
              <p:txBody>
                <a:bodyPr wrap="none" rtlCol="0">
                  <a:spAutoFit/>
                </a:bodyPr>
                <a:lstStyle/>
                <a:p>
                  <a:r>
                    <a:rPr lang="en-US" dirty="0" err="1"/>
                    <a:t>g</a:t>
                  </a:r>
                  <a:r>
                    <a:rPr lang="en-US" baseline="-25000" dirty="0" err="1"/>
                    <a:t>perpendicular</a:t>
                  </a:r>
                  <a:endParaRPr lang="en-AU" baseline="-25000" dirty="0"/>
                </a:p>
              </p:txBody>
            </p:sp>
            <p:sp>
              <p:nvSpPr>
                <p:cNvPr id="36" name="TextBox 35"/>
                <p:cNvSpPr txBox="1"/>
                <p:nvPr/>
              </p:nvSpPr>
              <p:spPr>
                <a:xfrm>
                  <a:off x="6815204" y="341722"/>
                  <a:ext cx="753796" cy="369332"/>
                </a:xfrm>
                <a:prstGeom prst="rect">
                  <a:avLst/>
                </a:prstGeom>
                <a:noFill/>
                <a:ln>
                  <a:noFill/>
                </a:ln>
              </p:spPr>
              <p:txBody>
                <a:bodyPr wrap="none" rtlCol="0">
                  <a:spAutoFit/>
                </a:bodyPr>
                <a:lstStyle/>
                <a:p>
                  <a:r>
                    <a:rPr lang="en-US" dirty="0" err="1"/>
                    <a:t>g</a:t>
                  </a:r>
                  <a:r>
                    <a:rPr lang="en-US" baseline="-25000" dirty="0" err="1"/>
                    <a:t>parallel</a:t>
                  </a:r>
                  <a:endParaRPr lang="en-AU" baseline="-25000" dirty="0"/>
                </a:p>
              </p:txBody>
            </p:sp>
          </p:grpSp>
        </p:grpSp>
        <p:sp>
          <p:nvSpPr>
            <p:cNvPr id="37" name="TextBox 36">
              <a:extLst>
                <a:ext uri="{FF2B5EF4-FFF2-40B4-BE49-F238E27FC236}">
                  <a16:creationId xmlns:a16="http://schemas.microsoft.com/office/drawing/2014/main" id="{A3C248F9-F15E-42EE-809D-35932AD1D245}"/>
                </a:ext>
              </a:extLst>
            </p:cNvPr>
            <p:cNvSpPr txBox="1"/>
            <p:nvPr/>
          </p:nvSpPr>
          <p:spPr>
            <a:xfrm>
              <a:off x="9218740" y="2332524"/>
              <a:ext cx="308098" cy="369332"/>
            </a:xfrm>
            <a:prstGeom prst="rect">
              <a:avLst/>
            </a:prstGeom>
            <a:noFill/>
            <a:ln>
              <a:noFill/>
            </a:ln>
          </p:spPr>
          <p:txBody>
            <a:bodyPr wrap="none" rtlCol="0">
              <a:spAutoFit/>
            </a:bodyPr>
            <a:lstStyle/>
            <a:p>
              <a:r>
                <a:rPr lang="el-GR" dirty="0">
                  <a:latin typeface="Calibri" panose="020F0502020204030204" pitchFamily="34" charset="0"/>
                  <a:cs typeface="Calibri" panose="020F0502020204030204" pitchFamily="34" charset="0"/>
                </a:rPr>
                <a:t>θ</a:t>
              </a:r>
              <a:endParaRPr lang="en-AU" baseline="-25000" dirty="0"/>
            </a:p>
          </p:txBody>
        </p:sp>
      </p:grpSp>
      <p:sp>
        <p:nvSpPr>
          <p:cNvPr id="9" name="TextBox 8">
            <a:extLst>
              <a:ext uri="{FF2B5EF4-FFF2-40B4-BE49-F238E27FC236}">
                <a16:creationId xmlns:a16="http://schemas.microsoft.com/office/drawing/2014/main" id="{A6245CA8-6AE3-4677-A0B8-7EE0D98E9DAE}"/>
              </a:ext>
            </a:extLst>
          </p:cNvPr>
          <p:cNvSpPr txBox="1"/>
          <p:nvPr/>
        </p:nvSpPr>
        <p:spPr>
          <a:xfrm>
            <a:off x="8359007" y="6073106"/>
            <a:ext cx="289265" cy="369332"/>
          </a:xfrm>
          <a:prstGeom prst="rect">
            <a:avLst/>
          </a:prstGeom>
          <a:noFill/>
        </p:spPr>
        <p:txBody>
          <a:bodyPr wrap="square" rtlCol="0">
            <a:spAutoFit/>
          </a:bodyPr>
          <a:lstStyle/>
          <a:p>
            <a:r>
              <a:rPr lang="el-GR" dirty="0">
                <a:latin typeface="Calibri" panose="020F0502020204030204" pitchFamily="34" charset="0"/>
                <a:cs typeface="Calibri" panose="020F0502020204030204" pitchFamily="34" charset="0"/>
              </a:rPr>
              <a:t>θ</a:t>
            </a:r>
            <a:endParaRPr lang="en-AU" dirty="0"/>
          </a:p>
        </p:txBody>
      </p:sp>
    </p:spTree>
    <p:extLst>
      <p:ext uri="{BB962C8B-B14F-4D97-AF65-F5344CB8AC3E}">
        <p14:creationId xmlns:p14="http://schemas.microsoft.com/office/powerpoint/2010/main" val="2308961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F2C4-1123-4D0D-BBCF-285969D03159}"/>
              </a:ext>
            </a:extLst>
          </p:cNvPr>
          <p:cNvSpPr>
            <a:spLocks noGrp="1"/>
          </p:cNvSpPr>
          <p:nvPr>
            <p:ph type="title"/>
          </p:nvPr>
        </p:nvSpPr>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8B5FABEF-06E7-4FAD-88E7-3556CEE71100}"/>
              </a:ext>
            </a:extLst>
          </p:cNvPr>
          <p:cNvSpPr>
            <a:spLocks noGrp="1"/>
          </p:cNvSpPr>
          <p:nvPr>
            <p:ph idx="1"/>
          </p:nvPr>
        </p:nvSpPr>
        <p:spPr/>
        <p:txBody>
          <a:bodyPr/>
          <a:lstStyle/>
          <a:p>
            <a:r>
              <a:rPr lang="en-AU" dirty="0"/>
              <a:t>Determine the driving force applied to a 1 580 kg car moving at 60.0 kmh</a:t>
            </a:r>
            <a:r>
              <a:rPr lang="en-AU" baseline="30000" dirty="0"/>
              <a:t>-1</a:t>
            </a:r>
            <a:r>
              <a:rPr lang="en-AU" dirty="0"/>
              <a:t> up a slope with an angle of  5.80</a:t>
            </a:r>
            <a:r>
              <a:rPr lang="en-AU" baseline="30000" dirty="0"/>
              <a:t>0.  </a:t>
            </a:r>
            <a:r>
              <a:rPr lang="en-AU" dirty="0"/>
              <a:t>The frictional force is 1020 N.</a:t>
            </a:r>
          </a:p>
          <a:p>
            <a:endParaRPr lang="en-AU" dirty="0"/>
          </a:p>
          <a:p>
            <a:r>
              <a:rPr lang="en-AU" dirty="0"/>
              <a:t>Ans: </a:t>
            </a:r>
            <a:r>
              <a:rPr lang="en-AU"/>
              <a:t>2 584.8 </a:t>
            </a:r>
            <a:r>
              <a:rPr lang="en-AU" dirty="0"/>
              <a:t>N </a:t>
            </a:r>
            <a:r>
              <a:rPr lang="en-AU"/>
              <a:t>= 2580N </a:t>
            </a:r>
            <a:endParaRPr lang="en-AU" dirty="0"/>
          </a:p>
          <a:p>
            <a:endParaRPr lang="en-AU" baseline="30000" dirty="0"/>
          </a:p>
          <a:p>
            <a:endParaRPr lang="en-AU" dirty="0"/>
          </a:p>
          <a:p>
            <a:endParaRPr lang="en-AU" dirty="0"/>
          </a:p>
        </p:txBody>
      </p:sp>
    </p:spTree>
    <p:extLst>
      <p:ext uri="{BB962C8B-B14F-4D97-AF65-F5344CB8AC3E}">
        <p14:creationId xmlns:p14="http://schemas.microsoft.com/office/powerpoint/2010/main" val="2346011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6AD5-359C-432A-8296-8BFCE1109F41}"/>
              </a:ext>
            </a:extLst>
          </p:cNvPr>
          <p:cNvSpPr>
            <a:spLocks noGrp="1"/>
          </p:cNvSpPr>
          <p:nvPr>
            <p:ph type="title"/>
          </p:nvPr>
        </p:nvSpPr>
        <p:spPr/>
        <p:txBody>
          <a:bodyPr/>
          <a:lstStyle/>
          <a:p>
            <a:r>
              <a:rPr lang="en-US" dirty="0"/>
              <a:t>Projectile motion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64DBE3-14DE-420C-918D-B43841132D80}"/>
                  </a:ext>
                </a:extLst>
              </p:cNvPr>
              <p:cNvSpPr>
                <a:spLocks noGrp="1"/>
              </p:cNvSpPr>
              <p:nvPr>
                <p:ph idx="1"/>
              </p:nvPr>
            </p:nvSpPr>
            <p:spPr/>
            <p:txBody>
              <a:bodyPr anchor="t"/>
              <a:lstStyle/>
              <a:p>
                <a:r>
                  <a:rPr lang="en-US" dirty="0"/>
                  <a:t>Motion of projectiles through two dimensions can be handled very effectively by considering vertical and horizontal components separately</a:t>
                </a:r>
              </a:p>
              <a:p>
                <a:r>
                  <a:rPr lang="en-US" dirty="0"/>
                  <a:t>Use normal equations of motion:</a:t>
                </a:r>
              </a:p>
              <a:p>
                <a:pPr marL="0" indent="0" algn="ctr">
                  <a:buNone/>
                </a:pPr>
                <a14:m>
                  <m:oMath xmlns:m="http://schemas.openxmlformats.org/officeDocument/2006/math">
                    <m:sSub>
                      <m:sSubPr>
                        <m:ctrlPr>
                          <a:rPr lang="en-AU"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𝑎𝑣</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𝑠</m:t>
                        </m:r>
                      </m:num>
                      <m:den>
                        <m:r>
                          <a:rPr lang="en-US" sz="1600" i="1">
                            <a:latin typeface="Cambria Math" panose="02040503050406030204" pitchFamily="18" charset="0"/>
                          </a:rPr>
                          <m:t>𝑡</m:t>
                        </m:r>
                      </m:den>
                    </m:f>
                  </m:oMath>
                </a14:m>
                <a:r>
                  <a:rPr lang="en-AU" sz="1600" i="1" dirty="0"/>
                  <a:t>		</a:t>
                </a:r>
                <a14:m>
                  <m:oMath xmlns:m="http://schemas.openxmlformats.org/officeDocument/2006/math">
                    <m:r>
                      <a:rPr lang="en-US" sz="1600" i="1">
                        <a:latin typeface="Cambria Math" panose="02040503050406030204" pitchFamily="18" charset="0"/>
                      </a:rPr>
                      <m:t>𝑎</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rPr>
                          <m:t>𝑢</m:t>
                        </m:r>
                      </m:num>
                      <m:den>
                        <m:r>
                          <a:rPr lang="en-US" sz="1600" i="1">
                            <a:latin typeface="Cambria Math" panose="02040503050406030204" pitchFamily="18" charset="0"/>
                          </a:rPr>
                          <m:t>𝑡</m:t>
                        </m:r>
                      </m:den>
                    </m:f>
                  </m:oMath>
                </a14:m>
                <a:r>
                  <a:rPr lang="en-AU" sz="1600" i="1" dirty="0"/>
                  <a:t>		</a:t>
                </a:r>
                <a14:m>
                  <m:oMath xmlns:m="http://schemas.openxmlformats.org/officeDocument/2006/math">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rPr>
                      <m:t>𝑢</m:t>
                    </m:r>
                    <m:r>
                      <a:rPr lang="en-US" sz="1600" i="1">
                        <a:latin typeface="Cambria Math" panose="02040503050406030204" pitchFamily="18" charset="0"/>
                      </a:rPr>
                      <m:t>+</m:t>
                    </m:r>
                    <m:r>
                      <a:rPr lang="en-US" sz="1600" i="1">
                        <a:latin typeface="Cambria Math" panose="02040503050406030204" pitchFamily="18" charset="0"/>
                      </a:rPr>
                      <m:t>𝑎𝑡</m:t>
                    </m:r>
                  </m:oMath>
                </a14:m>
                <a:r>
                  <a:rPr lang="en-AU" sz="1600" i="1" dirty="0"/>
                  <a:t>	</a:t>
                </a:r>
                <a14:m>
                  <m:oMath xmlns:m="http://schemas.openxmlformats.org/officeDocument/2006/math">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𝑢𝑡</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𝑎</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2</m:t>
                        </m:r>
                      </m:sup>
                    </m:sSup>
                  </m:oMath>
                </a14:m>
                <a:r>
                  <a:rPr lang="en-AU" sz="1600" i="1" dirty="0"/>
                  <a:t>		</a:t>
                </a:r>
                <a14:m>
                  <m:oMath xmlns:m="http://schemas.openxmlformats.org/officeDocument/2006/math">
                    <m:sSup>
                      <m:sSupPr>
                        <m:ctrlPr>
                          <a:rPr lang="en-AU"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𝑢</m:t>
                        </m:r>
                      </m:e>
                      <m:sup>
                        <m:r>
                          <a:rPr lang="en-US" sz="1600" i="1">
                            <a:latin typeface="Cambria Math" panose="02040503050406030204" pitchFamily="18" charset="0"/>
                          </a:rPr>
                          <m:t>2</m:t>
                        </m:r>
                      </m:sup>
                    </m:sSup>
                    <m:r>
                      <a:rPr lang="en-US" sz="1600" i="1">
                        <a:latin typeface="Cambria Math" panose="02040503050406030204" pitchFamily="18" charset="0"/>
                      </a:rPr>
                      <m:t>+2</m:t>
                    </m:r>
                    <m:r>
                      <a:rPr lang="en-US" sz="1600" i="1">
                        <a:latin typeface="Cambria Math" panose="02040503050406030204" pitchFamily="18" charset="0"/>
                      </a:rPr>
                      <m:t>𝑎𝑠</m:t>
                    </m:r>
                  </m:oMath>
                </a14:m>
                <a:r>
                  <a:rPr lang="en-AU" sz="1600" i="1" dirty="0"/>
                  <a:t>		</a:t>
                </a:r>
                <a:r>
                  <a:rPr lang="en-AU" sz="1600" dirty="0"/>
                  <a:t> </a:t>
                </a:r>
                <a14:m>
                  <m:oMath xmlns:m="http://schemas.openxmlformats.org/officeDocument/2006/math">
                    <m:sSub>
                      <m:sSubPr>
                        <m:ctrlPr>
                          <a:rPr lang="en-AU"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𝑘</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𝑚</m:t>
                    </m:r>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2</m:t>
                        </m:r>
                      </m:sup>
                    </m:sSup>
                  </m:oMath>
                </a14:m>
                <a:endParaRPr lang="en-US" dirty="0"/>
              </a:p>
              <a:p>
                <a:r>
                  <a:rPr lang="en-US" dirty="0"/>
                  <a:t>Vertical component typically used to find time of flight, normally work out vertical component first</a:t>
                </a:r>
              </a:p>
              <a:p>
                <a:r>
                  <a:rPr lang="en-US" dirty="0"/>
                  <a:t>Gravitational acceleration typically results in a parabolic projectile path</a:t>
                </a:r>
              </a:p>
              <a:p>
                <a:endParaRPr lang="en-AU" dirty="0"/>
              </a:p>
            </p:txBody>
          </p:sp>
        </mc:Choice>
        <mc:Fallback xmlns="">
          <p:sp>
            <p:nvSpPr>
              <p:cNvPr id="3" name="Content Placeholder 2">
                <a:extLst>
                  <a:ext uri="{FF2B5EF4-FFF2-40B4-BE49-F238E27FC236}">
                    <a16:creationId xmlns:a16="http://schemas.microsoft.com/office/drawing/2014/main" id="{9564DBE3-14DE-420C-918D-B43841132D80}"/>
                  </a:ext>
                </a:extLst>
              </p:cNvPr>
              <p:cNvSpPr>
                <a:spLocks noGrp="1" noRot="1" noChangeAspect="1" noMove="1" noResize="1" noEditPoints="1" noAdjustHandles="1" noChangeArrowheads="1" noChangeShapeType="1" noTextEdit="1"/>
              </p:cNvSpPr>
              <p:nvPr>
                <p:ph idx="1"/>
              </p:nvPr>
            </p:nvSpPr>
            <p:spPr>
              <a:blipFill>
                <a:blip r:embed="rId2"/>
                <a:stretch>
                  <a:fillRect l="-421" t="-835"/>
                </a:stretch>
              </a:blipFill>
            </p:spPr>
            <p:txBody>
              <a:bodyPr/>
              <a:lstStyle/>
              <a:p>
                <a:r>
                  <a:rPr lang="en-AU">
                    <a:noFill/>
                  </a:rPr>
                  <a:t> </a:t>
                </a:r>
              </a:p>
            </p:txBody>
          </p:sp>
        </mc:Fallback>
      </mc:AlternateContent>
    </p:spTree>
    <p:extLst>
      <p:ext uri="{BB962C8B-B14F-4D97-AF65-F5344CB8AC3E}">
        <p14:creationId xmlns:p14="http://schemas.microsoft.com/office/powerpoint/2010/main" val="116108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BE13-5283-4712-827C-1FD92601975E}"/>
              </a:ext>
            </a:extLst>
          </p:cNvPr>
          <p:cNvSpPr>
            <a:spLocks noGrp="1"/>
          </p:cNvSpPr>
          <p:nvPr>
            <p:ph type="title"/>
          </p:nvPr>
        </p:nvSpPr>
        <p:spPr/>
        <p:txBody>
          <a:bodyPr/>
          <a:lstStyle/>
          <a:p>
            <a:r>
              <a:rPr lang="en-US" dirty="0"/>
              <a:t>Projectile motion forces</a:t>
            </a:r>
            <a:endParaRPr lang="en-AU" dirty="0"/>
          </a:p>
        </p:txBody>
      </p:sp>
      <p:sp>
        <p:nvSpPr>
          <p:cNvPr id="3" name="Content Placeholder 2">
            <a:extLst>
              <a:ext uri="{FF2B5EF4-FFF2-40B4-BE49-F238E27FC236}">
                <a16:creationId xmlns:a16="http://schemas.microsoft.com/office/drawing/2014/main" id="{D6D2360F-FF69-422F-81DF-1F91E7954871}"/>
              </a:ext>
            </a:extLst>
          </p:cNvPr>
          <p:cNvSpPr>
            <a:spLocks noGrp="1"/>
          </p:cNvSpPr>
          <p:nvPr>
            <p:ph idx="1"/>
          </p:nvPr>
        </p:nvSpPr>
        <p:spPr/>
        <p:txBody>
          <a:bodyPr anchor="t"/>
          <a:lstStyle/>
          <a:p>
            <a:r>
              <a:rPr lang="en-US" dirty="0"/>
              <a:t>Projectile motion often defined as when the only force acting on an object is gravity (weight)</a:t>
            </a:r>
          </a:p>
          <a:p>
            <a:r>
              <a:rPr lang="en-US" dirty="0"/>
              <a:t>Friction (air resistance) is still present but typically ignored in calculations</a:t>
            </a:r>
          </a:p>
          <a:p>
            <a:r>
              <a:rPr lang="en-US" dirty="0"/>
              <a:t>No thrust force! Once a cannonball has exited the cannon it is not subjected to any forwards force</a:t>
            </a:r>
          </a:p>
        </p:txBody>
      </p:sp>
      <p:pic>
        <p:nvPicPr>
          <p:cNvPr id="4" name="Picture 2" descr="This cannonball is pulled down by gravity">
            <a:extLst>
              <a:ext uri="{FF2B5EF4-FFF2-40B4-BE49-F238E27FC236}">
                <a16:creationId xmlns:a16="http://schemas.microsoft.com/office/drawing/2014/main" id="{B5B50DD7-7C3F-483B-A15D-1B5BD88CB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2369" y="3780430"/>
            <a:ext cx="5323549" cy="26085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C2F40B-45EC-4540-9B2D-2D5860DA8902}"/>
              </a:ext>
            </a:extLst>
          </p:cNvPr>
          <p:cNvSpPr txBox="1"/>
          <p:nvPr/>
        </p:nvSpPr>
        <p:spPr>
          <a:xfrm>
            <a:off x="3951026" y="6448567"/>
            <a:ext cx="3978323" cy="215444"/>
          </a:xfrm>
          <a:prstGeom prst="rect">
            <a:avLst/>
          </a:prstGeom>
          <a:noFill/>
        </p:spPr>
        <p:txBody>
          <a:bodyPr wrap="square" rtlCol="0">
            <a:spAutoFit/>
          </a:bodyPr>
          <a:lstStyle/>
          <a:p>
            <a:r>
              <a:rPr lang="en-AU" sz="800" dirty="0"/>
              <a:t>(https://www.ck12.org/physics/projectile-motion/lesson/Projectile-Motion-MS-PS/)</a:t>
            </a:r>
          </a:p>
        </p:txBody>
      </p:sp>
    </p:spTree>
    <p:extLst>
      <p:ext uri="{BB962C8B-B14F-4D97-AF65-F5344CB8AC3E}">
        <p14:creationId xmlns:p14="http://schemas.microsoft.com/office/powerpoint/2010/main" val="4257755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34A-C883-43E8-9138-142D7FB36A3E}"/>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66822F-F0FE-4609-8DFD-B776C1E4C0EB}"/>
                  </a:ext>
                </a:extLst>
              </p:cNvPr>
              <p:cNvSpPr>
                <a:spLocks noGrp="1"/>
              </p:cNvSpPr>
              <p:nvPr>
                <p:ph idx="1"/>
              </p:nvPr>
            </p:nvSpPr>
            <p:spPr/>
            <p:txBody>
              <a:bodyPr anchor="t">
                <a:normAutofit lnSpcReduction="10000"/>
              </a:bodyPr>
              <a:lstStyle/>
              <a:p>
                <a:r>
                  <a:rPr lang="en-US" dirty="0"/>
                  <a:t>A 5.7 kg cannonball is fired horizontally from the top of a 15 m cliff with a muzzle velocity of 212 m s</a:t>
                </a:r>
                <a:r>
                  <a:rPr lang="en-US" baseline="30000" dirty="0"/>
                  <a:t>-1</a:t>
                </a:r>
                <a:r>
                  <a:rPr lang="en-US" dirty="0"/>
                  <a:t>. How far does the cannonball travel?</a:t>
                </a:r>
              </a:p>
              <a:p>
                <a:pPr marL="0" indent="0" algn="ctr">
                  <a:buNone/>
                </a:pPr>
                <a:r>
                  <a:rPr lang="en-US" dirty="0"/>
                  <a:t>First find time of flight using only vertical component of motion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𝑢𝑡</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15=0</m:t>
                      </m:r>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9.8</m:t>
                      </m:r>
                      <m:r>
                        <a:rPr lang="en-US" b="0" i="1" smtClean="0">
                          <a:latin typeface="Cambria Math" panose="02040503050406030204" pitchFamily="18" charset="0"/>
                        </a:rPr>
                        <m:t>𝑡</m:t>
                      </m:r>
                      <m:r>
                        <a:rPr lang="en-US" b="0" i="1" baseline="30000" smtClean="0">
                          <a:latin typeface="Cambria Math" panose="02040503050406030204" pitchFamily="18" charset="0"/>
                        </a:rPr>
                        <m:t>2</m:t>
                      </m:r>
                    </m:oMath>
                  </m:oMathPara>
                </a14:m>
                <a:endParaRPr lang="en-US" b="0" i="1" baseline="300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=1.7496 </m:t>
                      </m:r>
                      <m:r>
                        <a:rPr lang="en-US" b="0" i="1" smtClean="0">
                          <a:latin typeface="Cambria Math" panose="02040503050406030204" pitchFamily="18" charset="0"/>
                        </a:rPr>
                        <m:t>𝑠</m:t>
                      </m:r>
                    </m:oMath>
                  </m:oMathPara>
                </a14:m>
                <a:endParaRPr lang="en-AU" dirty="0"/>
              </a:p>
              <a:p>
                <a:pPr marL="0" indent="0" algn="ctr">
                  <a:buNone/>
                </a:pPr>
                <a:r>
                  <a:rPr lang="en-US" dirty="0"/>
                  <a:t>T</a:t>
                </a:r>
                <a:r>
                  <a:rPr lang="en-AU" dirty="0"/>
                  <a:t>hen distance can be found</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𝑣𝑡</m:t>
                      </m:r>
                      <m:r>
                        <a:rPr lang="en-US" b="0" i="1" smtClean="0">
                          <a:latin typeface="Cambria Math" panose="02040503050406030204" pitchFamily="18" charset="0"/>
                        </a:rPr>
                        <m:t>=212×1.7496=371 </m:t>
                      </m:r>
                      <m:r>
                        <a:rPr lang="en-US" b="0" i="1" smtClean="0">
                          <a:latin typeface="Cambria Math" panose="02040503050406030204" pitchFamily="18" charset="0"/>
                          <a:ea typeface="Cambria Math" panose="02040503050406030204" pitchFamily="18" charset="0"/>
                        </a:rPr>
                        <m:t>𝑚</m:t>
                      </m:r>
                    </m:oMath>
                  </m:oMathPara>
                </a14:m>
                <a:endParaRPr lang="en-AU" dirty="0"/>
              </a:p>
            </p:txBody>
          </p:sp>
        </mc:Choice>
        <mc:Fallback xmlns="">
          <p:sp>
            <p:nvSpPr>
              <p:cNvPr id="3" name="Content Placeholder 2">
                <a:extLst>
                  <a:ext uri="{FF2B5EF4-FFF2-40B4-BE49-F238E27FC236}">
                    <a16:creationId xmlns:a16="http://schemas.microsoft.com/office/drawing/2014/main" id="{2C66822F-F0FE-4609-8DFD-B776C1E4C0EB}"/>
                  </a:ext>
                </a:extLst>
              </p:cNvPr>
              <p:cNvSpPr>
                <a:spLocks noGrp="1" noRot="1" noChangeAspect="1" noMove="1" noResize="1" noEditPoints="1" noAdjustHandles="1" noChangeArrowheads="1" noChangeShapeType="1" noTextEdit="1"/>
              </p:cNvSpPr>
              <p:nvPr>
                <p:ph idx="1"/>
              </p:nvPr>
            </p:nvSpPr>
            <p:spPr>
              <a:blipFill>
                <a:blip r:embed="rId2"/>
                <a:stretch>
                  <a:fillRect l="-421" t="-1503"/>
                </a:stretch>
              </a:blipFill>
            </p:spPr>
            <p:txBody>
              <a:bodyPr/>
              <a:lstStyle/>
              <a:p>
                <a:r>
                  <a:rPr lang="en-AU">
                    <a:noFill/>
                  </a:rPr>
                  <a:t> </a:t>
                </a:r>
              </a:p>
            </p:txBody>
          </p:sp>
        </mc:Fallback>
      </mc:AlternateContent>
    </p:spTree>
    <p:extLst>
      <p:ext uri="{BB962C8B-B14F-4D97-AF65-F5344CB8AC3E}">
        <p14:creationId xmlns:p14="http://schemas.microsoft.com/office/powerpoint/2010/main" val="2164011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AF7AA-526B-4600-B055-7FF8A8799DD6}"/>
              </a:ext>
            </a:extLst>
          </p:cNvPr>
          <p:cNvSpPr>
            <a:spLocks noGrp="1"/>
          </p:cNvSpPr>
          <p:nvPr>
            <p:ph type="title"/>
          </p:nvPr>
        </p:nvSpPr>
        <p:spPr/>
        <p:txBody>
          <a:bodyPr/>
          <a:lstStyle/>
          <a:p>
            <a:r>
              <a:rPr lang="en-US" dirty="0"/>
              <a:t>Example 2</a:t>
            </a:r>
            <a:endParaRPr lang="en-AU" dirty="0"/>
          </a:p>
        </p:txBody>
      </p:sp>
      <p:sp>
        <p:nvSpPr>
          <p:cNvPr id="3" name="Content Placeholder 2">
            <a:extLst>
              <a:ext uri="{FF2B5EF4-FFF2-40B4-BE49-F238E27FC236}">
                <a16:creationId xmlns:a16="http://schemas.microsoft.com/office/drawing/2014/main" id="{BA2D74BF-980B-4971-94D1-1BFAA34793AB}"/>
              </a:ext>
            </a:extLst>
          </p:cNvPr>
          <p:cNvSpPr>
            <a:spLocks noGrp="1"/>
          </p:cNvSpPr>
          <p:nvPr>
            <p:ph idx="1"/>
          </p:nvPr>
        </p:nvSpPr>
        <p:spPr>
          <a:xfrm>
            <a:off x="685801" y="2142067"/>
            <a:ext cx="10131425" cy="4511775"/>
          </a:xfrm>
        </p:spPr>
        <p:txBody>
          <a:bodyPr anchor="t">
            <a:normAutofit lnSpcReduction="10000"/>
          </a:bodyPr>
          <a:lstStyle/>
          <a:p>
            <a:pPr marL="0" indent="0">
              <a:buNone/>
            </a:pPr>
            <a:r>
              <a:rPr lang="en-US" dirty="0"/>
              <a:t>Bob Beamon’s record breaking long jump (8.9 m) in the 1968 Olympics resulted from an initial velocity of 9.5 m s</a:t>
            </a:r>
            <a:r>
              <a:rPr lang="en-US" baseline="30000" dirty="0"/>
              <a:t>-1</a:t>
            </a:r>
            <a:r>
              <a:rPr lang="en-US" dirty="0"/>
              <a:t> at an angle of 40</a:t>
            </a:r>
            <a:r>
              <a:rPr lang="en-US" baseline="30000" dirty="0"/>
              <a:t>◦</a:t>
            </a:r>
            <a:r>
              <a:rPr lang="en-US" dirty="0"/>
              <a:t> to the horizontal. Determine the following.</a:t>
            </a:r>
          </a:p>
          <a:p>
            <a:pPr marL="0" indent="0">
              <a:buNone/>
            </a:pPr>
            <a:r>
              <a:rPr lang="en-US" dirty="0"/>
              <a:t>a) </a:t>
            </a:r>
            <a:r>
              <a:rPr lang="en-US" dirty="0" err="1"/>
              <a:t>u</a:t>
            </a:r>
            <a:r>
              <a:rPr lang="en-US" baseline="-25000" dirty="0" err="1"/>
              <a:t>v</a:t>
            </a:r>
            <a:endParaRPr lang="en-US" baseline="-25000" dirty="0"/>
          </a:p>
          <a:p>
            <a:pPr marL="0" indent="0">
              <a:buNone/>
            </a:pPr>
            <a:r>
              <a:rPr lang="en-US" dirty="0"/>
              <a:t>6.065 m s</a:t>
            </a:r>
            <a:r>
              <a:rPr lang="en-US" baseline="30000" dirty="0"/>
              <a:t>-1</a:t>
            </a:r>
          </a:p>
          <a:p>
            <a:pPr marL="0" indent="0">
              <a:buNone/>
            </a:pPr>
            <a:r>
              <a:rPr lang="en-US" dirty="0"/>
              <a:t>b) u</a:t>
            </a:r>
            <a:r>
              <a:rPr lang="en-US" baseline="-25000" dirty="0"/>
              <a:t>h</a:t>
            </a:r>
          </a:p>
          <a:p>
            <a:pPr marL="0" indent="0">
              <a:buNone/>
            </a:pPr>
            <a:r>
              <a:rPr lang="en-US" dirty="0"/>
              <a:t>7.27742 m s</a:t>
            </a:r>
            <a:r>
              <a:rPr lang="en-US" baseline="30000" dirty="0"/>
              <a:t>-1</a:t>
            </a:r>
          </a:p>
          <a:p>
            <a:pPr marL="0" indent="0">
              <a:buNone/>
            </a:pPr>
            <a:r>
              <a:rPr lang="en-US" dirty="0"/>
              <a:t>c) t</a:t>
            </a:r>
          </a:p>
          <a:p>
            <a:pPr marL="0" indent="0">
              <a:buNone/>
            </a:pPr>
            <a:r>
              <a:rPr lang="en-US" dirty="0"/>
              <a:t>1.24622 s</a:t>
            </a:r>
          </a:p>
          <a:p>
            <a:pPr marL="0" indent="0">
              <a:buNone/>
            </a:pPr>
            <a:r>
              <a:rPr lang="en-US" dirty="0"/>
              <a:t>d) Range</a:t>
            </a:r>
          </a:p>
          <a:p>
            <a:pPr marL="0" indent="0">
              <a:buNone/>
            </a:pPr>
            <a:r>
              <a:rPr lang="en-US" dirty="0"/>
              <a:t>9.07 m</a:t>
            </a:r>
          </a:p>
          <a:p>
            <a:pPr marL="0" indent="0">
              <a:buNone/>
            </a:pPr>
            <a:r>
              <a:rPr lang="en-US" dirty="0"/>
              <a:t>e) Max height</a:t>
            </a:r>
          </a:p>
          <a:p>
            <a:pPr marL="0" indent="0">
              <a:buNone/>
            </a:pPr>
            <a:r>
              <a:rPr lang="en-US" dirty="0"/>
              <a:t>1.90 m</a:t>
            </a:r>
            <a:endParaRPr lang="en-AU" dirty="0"/>
          </a:p>
        </p:txBody>
      </p:sp>
    </p:spTree>
    <p:extLst>
      <p:ext uri="{BB962C8B-B14F-4D97-AF65-F5344CB8AC3E}">
        <p14:creationId xmlns:p14="http://schemas.microsoft.com/office/powerpoint/2010/main" val="193176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AF7AA-526B-4600-B055-7FF8A8799DD6}"/>
              </a:ext>
            </a:extLst>
          </p:cNvPr>
          <p:cNvSpPr>
            <a:spLocks noGrp="1"/>
          </p:cNvSpPr>
          <p:nvPr>
            <p:ph type="title"/>
          </p:nvPr>
        </p:nvSpPr>
        <p:spPr/>
        <p:txBody>
          <a:bodyPr/>
          <a:lstStyle/>
          <a:p>
            <a:r>
              <a:rPr lang="en-US" dirty="0"/>
              <a:t>Example 3</a:t>
            </a:r>
            <a:endParaRPr lang="en-AU" dirty="0"/>
          </a:p>
        </p:txBody>
      </p:sp>
      <p:sp>
        <p:nvSpPr>
          <p:cNvPr id="3" name="Content Placeholder 2">
            <a:extLst>
              <a:ext uri="{FF2B5EF4-FFF2-40B4-BE49-F238E27FC236}">
                <a16:creationId xmlns:a16="http://schemas.microsoft.com/office/drawing/2014/main" id="{BA2D74BF-980B-4971-94D1-1BFAA34793AB}"/>
              </a:ext>
            </a:extLst>
          </p:cNvPr>
          <p:cNvSpPr>
            <a:spLocks noGrp="1"/>
          </p:cNvSpPr>
          <p:nvPr>
            <p:ph idx="1"/>
          </p:nvPr>
        </p:nvSpPr>
        <p:spPr>
          <a:xfrm>
            <a:off x="685801" y="2142067"/>
            <a:ext cx="10131425" cy="4511775"/>
          </a:xfrm>
        </p:spPr>
        <p:txBody>
          <a:bodyPr anchor="t"/>
          <a:lstStyle/>
          <a:p>
            <a:pPr marL="0" indent="0">
              <a:buNone/>
            </a:pPr>
            <a:r>
              <a:rPr lang="en-US" dirty="0"/>
              <a:t>A golfer hits a ball with a velocity of 25 m s</a:t>
            </a:r>
            <a:r>
              <a:rPr lang="en-US" baseline="30000" dirty="0"/>
              <a:t>-1 </a:t>
            </a:r>
            <a:r>
              <a:rPr lang="en-US" dirty="0"/>
              <a:t>at an angle of 60</a:t>
            </a:r>
            <a:r>
              <a:rPr lang="en-US" baseline="30000" dirty="0"/>
              <a:t>◦</a:t>
            </a:r>
            <a:r>
              <a:rPr lang="en-US" dirty="0"/>
              <a:t> to the horizontal. Determine the following.</a:t>
            </a:r>
          </a:p>
          <a:p>
            <a:pPr marL="0" indent="0">
              <a:buNone/>
            </a:pPr>
            <a:r>
              <a:rPr lang="en-US" dirty="0"/>
              <a:t>a) </a:t>
            </a:r>
            <a:r>
              <a:rPr lang="en-US" dirty="0" err="1"/>
              <a:t>u</a:t>
            </a:r>
            <a:r>
              <a:rPr lang="en-US" baseline="-25000" dirty="0" err="1"/>
              <a:t>v</a:t>
            </a:r>
            <a:endParaRPr lang="en-US" baseline="-25000" dirty="0"/>
          </a:p>
          <a:p>
            <a:pPr marL="0" indent="0">
              <a:buNone/>
            </a:pPr>
            <a:r>
              <a:rPr lang="en-US" dirty="0"/>
              <a:t>21.6506 m s</a:t>
            </a:r>
            <a:r>
              <a:rPr lang="en-US" baseline="30000" dirty="0"/>
              <a:t>-1</a:t>
            </a:r>
          </a:p>
          <a:p>
            <a:pPr marL="0" indent="0">
              <a:buNone/>
            </a:pPr>
            <a:r>
              <a:rPr lang="en-US" dirty="0"/>
              <a:t>b) u</a:t>
            </a:r>
            <a:r>
              <a:rPr lang="en-US" baseline="-25000" dirty="0"/>
              <a:t>h</a:t>
            </a:r>
          </a:p>
          <a:p>
            <a:pPr marL="0" indent="0">
              <a:buNone/>
            </a:pPr>
            <a:r>
              <a:rPr lang="en-US" dirty="0"/>
              <a:t>12.5 m s</a:t>
            </a:r>
            <a:r>
              <a:rPr lang="en-US" baseline="30000" dirty="0"/>
              <a:t>-1</a:t>
            </a:r>
          </a:p>
          <a:p>
            <a:pPr marL="0" indent="0">
              <a:buNone/>
            </a:pPr>
            <a:r>
              <a:rPr lang="en-US" dirty="0"/>
              <a:t>c) t</a:t>
            </a:r>
          </a:p>
          <a:p>
            <a:pPr marL="0" indent="0">
              <a:buNone/>
            </a:pPr>
            <a:r>
              <a:rPr lang="en-US" dirty="0"/>
              <a:t>4.418496958 s</a:t>
            </a:r>
          </a:p>
          <a:p>
            <a:pPr marL="0" indent="0">
              <a:buNone/>
            </a:pPr>
            <a:r>
              <a:rPr lang="en-US" dirty="0"/>
              <a:t>d) Range</a:t>
            </a:r>
          </a:p>
          <a:p>
            <a:pPr marL="0" indent="0">
              <a:buNone/>
            </a:pPr>
            <a:r>
              <a:rPr lang="en-US" dirty="0"/>
              <a:t>55.2 m</a:t>
            </a:r>
          </a:p>
          <a:p>
            <a:pPr marL="0" indent="0">
              <a:buNone/>
            </a:pPr>
            <a:r>
              <a:rPr lang="en-US" dirty="0"/>
              <a:t>e) Max height</a:t>
            </a:r>
          </a:p>
          <a:p>
            <a:pPr marL="0" indent="0">
              <a:buNone/>
            </a:pPr>
            <a:r>
              <a:rPr lang="en-US" dirty="0"/>
              <a:t>23.9 m</a:t>
            </a:r>
            <a:endParaRPr lang="en-AU" dirty="0"/>
          </a:p>
        </p:txBody>
      </p:sp>
    </p:spTree>
    <p:extLst>
      <p:ext uri="{BB962C8B-B14F-4D97-AF65-F5344CB8AC3E}">
        <p14:creationId xmlns:p14="http://schemas.microsoft.com/office/powerpoint/2010/main" val="342287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A751-0C7D-489E-82DC-C817D8ED8507}"/>
              </a:ext>
            </a:extLst>
          </p:cNvPr>
          <p:cNvSpPr>
            <a:spLocks noGrp="1"/>
          </p:cNvSpPr>
          <p:nvPr>
            <p:ph type="title"/>
          </p:nvPr>
        </p:nvSpPr>
        <p:spPr/>
        <p:txBody>
          <a:bodyPr>
            <a:normAutofit/>
          </a:bodyPr>
          <a:lstStyle/>
          <a:p>
            <a:r>
              <a:rPr lang="en-US" dirty="0"/>
              <a:t>SCSA ATAR Syllabus </a:t>
            </a:r>
            <a:br>
              <a:rPr lang="en-US" dirty="0"/>
            </a:br>
            <a:r>
              <a:rPr lang="en-US" sz="1200" dirty="0"/>
              <a:t>(last updated 30/10/18; </a:t>
            </a:r>
            <a:r>
              <a:rPr lang="en-US" sz="1200" dirty="0">
                <a:hlinkClick r:id="rId2"/>
              </a:rPr>
              <a:t>https://senior-secondary.scsa.wa.edu.au/syllabus-and-support-materials/science/physics</a:t>
            </a:r>
            <a:r>
              <a:rPr lang="en-US" sz="1200" dirty="0"/>
              <a: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560A09-172C-4A4B-B5BB-98362C75C755}"/>
                  </a:ext>
                </a:extLst>
              </p:cNvPr>
              <p:cNvSpPr>
                <a:spLocks noGrp="1"/>
              </p:cNvSpPr>
              <p:nvPr>
                <p:ph idx="1"/>
              </p:nvPr>
            </p:nvSpPr>
            <p:spPr>
              <a:xfrm>
                <a:off x="217713" y="1770743"/>
                <a:ext cx="5965373" cy="4963886"/>
              </a:xfrm>
            </p:spPr>
            <p:txBody>
              <a:bodyPr wrap="square" numCol="2" spcCol="0" anchor="t">
                <a:noAutofit/>
              </a:bodyPr>
              <a:lstStyle/>
              <a:p>
                <a:pPr marL="0" indent="0">
                  <a:lnSpc>
                    <a:spcPct val="120000"/>
                  </a:lnSpc>
                  <a:buNone/>
                </a:pPr>
                <a:r>
                  <a:rPr lang="en-US" sz="800" u="sng" dirty="0"/>
                  <a:t>Science Understanding</a:t>
                </a:r>
                <a:endParaRPr lang="en-US" sz="600" u="sng" dirty="0"/>
              </a:p>
              <a:p>
                <a:pPr>
                  <a:lnSpc>
                    <a:spcPct val="120000"/>
                  </a:lnSpc>
                </a:pPr>
                <a:r>
                  <a:rPr lang="en-US" sz="700" dirty="0"/>
                  <a:t>the movement of free-falling bodies in Earth’s gravitational field is predictable</a:t>
                </a:r>
              </a:p>
              <a:p>
                <a:pPr>
                  <a:lnSpc>
                    <a:spcPct val="120000"/>
                  </a:lnSpc>
                </a:pPr>
                <a:r>
                  <a:rPr lang="en-US" sz="700" dirty="0"/>
                  <a:t>all objects with mass attract on another with a gravitational force; the magnitude of this force can be calculated using Newton’s Law of Universal Gravitation</a:t>
                </a:r>
                <a:br>
                  <a:rPr lang="en-US" sz="700" dirty="0"/>
                </a:br>
                <a:r>
                  <a:rPr lang="en-US" sz="700" i="1" dirty="0"/>
                  <a:t>This includes applying the relationship</a:t>
                </a:r>
              </a:p>
              <a:p>
                <a:pPr marL="0" indent="0">
                  <a:lnSpc>
                    <a:spcPct val="120000"/>
                  </a:lnSpc>
                  <a:buNone/>
                </a:pPr>
                <a14:m>
                  <m:oMathPara xmlns:m="http://schemas.openxmlformats.org/officeDocument/2006/math">
                    <m:oMathParaPr>
                      <m:jc m:val="left"/>
                    </m:oMathParaPr>
                    <m:oMath xmlns:m="http://schemas.openxmlformats.org/officeDocument/2006/math">
                      <m:sSub>
                        <m:sSubPr>
                          <m:ctrlPr>
                            <a:rPr lang="en-US" sz="700" i="1" smtClean="0">
                              <a:latin typeface="Cambria Math" panose="02040503050406030204" pitchFamily="18" charset="0"/>
                            </a:rPr>
                          </m:ctrlPr>
                        </m:sSubPr>
                        <m:e>
                          <m:r>
                            <a:rPr lang="en-US" sz="700" b="0" i="1" smtClean="0">
                              <a:latin typeface="Cambria Math" panose="02040503050406030204" pitchFamily="18" charset="0"/>
                            </a:rPr>
                            <m:t>𝐹</m:t>
                          </m:r>
                        </m:e>
                        <m:sub>
                          <m:r>
                            <a:rPr lang="en-US" sz="700" b="0" i="1" smtClean="0">
                              <a:latin typeface="Cambria Math" panose="02040503050406030204" pitchFamily="18" charset="0"/>
                            </a:rPr>
                            <m:t>𝑔</m:t>
                          </m:r>
                        </m:sub>
                      </m:sSub>
                      <m:r>
                        <a:rPr lang="en-US" sz="700" b="0" i="1" smtClean="0">
                          <a:latin typeface="Cambria Math" panose="02040503050406030204" pitchFamily="18" charset="0"/>
                        </a:rPr>
                        <m:t>=</m:t>
                      </m:r>
                      <m:r>
                        <a:rPr lang="en-US" sz="700" b="0" i="1" smtClean="0">
                          <a:latin typeface="Cambria Math" panose="02040503050406030204" pitchFamily="18" charset="0"/>
                        </a:rPr>
                        <m:t>𝐺</m:t>
                      </m:r>
                      <m:f>
                        <m:fPr>
                          <m:ctrlPr>
                            <a:rPr lang="en-US" sz="700" b="0" i="1" smtClean="0">
                              <a:latin typeface="Cambria Math" panose="02040503050406030204" pitchFamily="18" charset="0"/>
                            </a:rPr>
                          </m:ctrlPr>
                        </m:fPr>
                        <m:num>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𝑚</m:t>
                              </m:r>
                            </m:e>
                            <m:sub>
                              <m:r>
                                <a:rPr lang="en-US" sz="700" b="0" i="1" smtClean="0">
                                  <a:latin typeface="Cambria Math" panose="02040503050406030204" pitchFamily="18" charset="0"/>
                                </a:rPr>
                                <m:t>1</m:t>
                              </m:r>
                            </m:sub>
                          </m:sSub>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𝑚</m:t>
                              </m:r>
                            </m:e>
                            <m:sub>
                              <m:r>
                                <a:rPr lang="en-US" sz="700" b="0" i="1" smtClean="0">
                                  <a:latin typeface="Cambria Math" panose="02040503050406030204" pitchFamily="18" charset="0"/>
                                </a:rPr>
                                <m:t>2</m:t>
                              </m:r>
                            </m:sub>
                          </m:sSub>
                        </m:num>
                        <m:den>
                          <m:sSup>
                            <m:sSupPr>
                              <m:ctrlPr>
                                <a:rPr lang="en-US" sz="700" b="0" i="1" smtClean="0">
                                  <a:latin typeface="Cambria Math" panose="02040503050406030204" pitchFamily="18" charset="0"/>
                                </a:rPr>
                              </m:ctrlPr>
                            </m:sSupPr>
                            <m:e>
                              <m:r>
                                <a:rPr lang="en-US" sz="700" b="0" i="1" smtClean="0">
                                  <a:latin typeface="Cambria Math" panose="02040503050406030204" pitchFamily="18" charset="0"/>
                                </a:rPr>
                                <m:t>𝑟</m:t>
                              </m:r>
                            </m:e>
                            <m:sup>
                              <m:r>
                                <a:rPr lang="en-US" sz="700" b="0" i="1" smtClean="0">
                                  <a:latin typeface="Cambria Math" panose="02040503050406030204" pitchFamily="18" charset="0"/>
                                </a:rPr>
                                <m:t>2</m:t>
                              </m:r>
                            </m:sup>
                          </m:sSup>
                        </m:den>
                      </m:f>
                    </m:oMath>
                  </m:oMathPara>
                </a14:m>
                <a:endParaRPr lang="en-US" sz="700" dirty="0"/>
              </a:p>
              <a:p>
                <a:pPr>
                  <a:lnSpc>
                    <a:spcPct val="120000"/>
                  </a:lnSpc>
                </a:pPr>
                <a:r>
                  <a:rPr lang="en-US" sz="700" dirty="0"/>
                  <a:t>objects with mass produce a gravitational field in the space that surrounds them; field theory attributes the gravitational force on an object to the presence of a gravitational field</a:t>
                </a:r>
                <a:br>
                  <a:rPr lang="en-US" sz="700" dirty="0"/>
                </a:br>
                <a:r>
                  <a:rPr lang="en-US" sz="700" i="1" dirty="0"/>
                  <a:t>This includes applying the relationship</a:t>
                </a:r>
              </a:p>
              <a:p>
                <a:pPr marL="0" indent="0">
                  <a:lnSpc>
                    <a:spcPct val="120000"/>
                  </a:lnSpc>
                  <a:buNone/>
                </a:pPr>
                <a14:m>
                  <m:oMathPara xmlns:m="http://schemas.openxmlformats.org/officeDocument/2006/math">
                    <m:oMathParaPr>
                      <m:jc m:val="left"/>
                    </m:oMathParaPr>
                    <m:oMath xmlns:m="http://schemas.openxmlformats.org/officeDocument/2006/math">
                      <m:sSub>
                        <m:sSubPr>
                          <m:ctrlPr>
                            <a:rPr lang="en-AU" sz="700" i="1">
                              <a:latin typeface="Cambria Math" panose="02040503050406030204" pitchFamily="18" charset="0"/>
                            </a:rPr>
                          </m:ctrlPr>
                        </m:sSubPr>
                        <m:e>
                          <m:r>
                            <a:rPr lang="en-US" sz="700" i="1">
                              <a:latin typeface="Cambria Math" panose="02040503050406030204" pitchFamily="18" charset="0"/>
                            </a:rPr>
                            <m:t>𝐹</m:t>
                          </m:r>
                        </m:e>
                        <m:sub>
                          <m:r>
                            <a:rPr lang="en-US" sz="700" i="1">
                              <a:latin typeface="Cambria Math" panose="02040503050406030204" pitchFamily="18" charset="0"/>
                            </a:rPr>
                            <m:t>𝑤𝑒𝑖𝑔h𝑡</m:t>
                          </m:r>
                        </m:sub>
                      </m:sSub>
                      <m:r>
                        <a:rPr lang="en-US" sz="700" i="1">
                          <a:latin typeface="Cambria Math" panose="02040503050406030204" pitchFamily="18" charset="0"/>
                        </a:rPr>
                        <m:t>=</m:t>
                      </m:r>
                      <m:r>
                        <a:rPr lang="en-US" sz="700" i="1">
                          <a:latin typeface="Cambria Math" panose="02040503050406030204" pitchFamily="18" charset="0"/>
                        </a:rPr>
                        <m:t>𝑚𝑔</m:t>
                      </m:r>
                    </m:oMath>
                  </m:oMathPara>
                </a14:m>
                <a:endParaRPr lang="en-US" sz="700" dirty="0"/>
              </a:p>
              <a:p>
                <a:pPr>
                  <a:lnSpc>
                    <a:spcPct val="120000"/>
                  </a:lnSpc>
                </a:pPr>
                <a:r>
                  <a:rPr lang="en-US" sz="700" dirty="0"/>
                  <a:t>when a mass moves of is moved from one point to another in a gravitational field and its potential energy changes, work is done on the mass by the field</a:t>
                </a:r>
                <a:br>
                  <a:rPr lang="en-US" sz="700" dirty="0"/>
                </a:br>
                <a:r>
                  <a:rPr lang="en-US" sz="700" i="1" dirty="0"/>
                  <a:t>This includes applying the relationships</a:t>
                </a:r>
              </a:p>
              <a:p>
                <a:pPr marL="0" indent="0">
                  <a:lnSpc>
                    <a:spcPct val="120000"/>
                  </a:lnSpc>
                  <a:buNone/>
                </a:pPr>
                <a14:m>
                  <m:oMath xmlns:m="http://schemas.openxmlformats.org/officeDocument/2006/math">
                    <m:sSub>
                      <m:sSubPr>
                        <m:ctrlPr>
                          <a:rPr lang="en-AU" sz="700" i="1">
                            <a:latin typeface="Cambria Math" panose="02040503050406030204" pitchFamily="18" charset="0"/>
                          </a:rPr>
                        </m:ctrlPr>
                      </m:sSubPr>
                      <m:e>
                        <m:r>
                          <a:rPr lang="en-US" sz="700" i="1">
                            <a:latin typeface="Cambria Math" panose="02040503050406030204" pitchFamily="18" charset="0"/>
                          </a:rPr>
                          <m:t>𝐸</m:t>
                        </m:r>
                      </m:e>
                      <m:sub>
                        <m:r>
                          <a:rPr lang="en-US" sz="700" i="1">
                            <a:latin typeface="Cambria Math" panose="02040503050406030204" pitchFamily="18" charset="0"/>
                          </a:rPr>
                          <m:t>𝑝</m:t>
                        </m:r>
                      </m:sub>
                    </m:sSub>
                    <m:r>
                      <a:rPr lang="en-US" sz="700" i="1">
                        <a:latin typeface="Cambria Math" panose="02040503050406030204" pitchFamily="18" charset="0"/>
                      </a:rPr>
                      <m:t>=</m:t>
                    </m:r>
                    <m:r>
                      <a:rPr lang="en-US" sz="700" i="1">
                        <a:latin typeface="Cambria Math" panose="02040503050406030204" pitchFamily="18" charset="0"/>
                      </a:rPr>
                      <m:t>𝑚𝑔</m:t>
                    </m:r>
                    <m:r>
                      <a:rPr lang="en-US" sz="700" i="1">
                        <a:latin typeface="Cambria Math" panose="02040503050406030204" pitchFamily="18" charset="0"/>
                        <a:ea typeface="Cambria Math" panose="02040503050406030204" pitchFamily="18" charset="0"/>
                      </a:rPr>
                      <m:t>∆</m:t>
                    </m:r>
                    <m:r>
                      <a:rPr lang="en-US" sz="700" i="1">
                        <a:latin typeface="Cambria Math" panose="02040503050406030204" pitchFamily="18" charset="0"/>
                        <a:ea typeface="Cambria Math" panose="02040503050406030204" pitchFamily="18" charset="0"/>
                      </a:rPr>
                      <m:t>h</m:t>
                    </m:r>
                  </m:oMath>
                </a14:m>
                <a:r>
                  <a:rPr lang="en-AU" sz="700" dirty="0"/>
                  <a:t>,	</a:t>
                </a:r>
                <a14:m>
                  <m:oMath xmlns:m="http://schemas.openxmlformats.org/officeDocument/2006/math">
                    <m:r>
                      <a:rPr lang="en-US" sz="700" i="1">
                        <a:latin typeface="Cambria Math" panose="02040503050406030204" pitchFamily="18" charset="0"/>
                      </a:rPr>
                      <m:t>𝑊</m:t>
                    </m:r>
                    <m:r>
                      <a:rPr lang="en-US" sz="700" i="1">
                        <a:latin typeface="Cambria Math" panose="02040503050406030204" pitchFamily="18" charset="0"/>
                      </a:rPr>
                      <m:t>=</m:t>
                    </m:r>
                    <m:r>
                      <a:rPr lang="en-US" sz="700" i="1">
                        <a:latin typeface="Cambria Math" panose="02040503050406030204" pitchFamily="18" charset="0"/>
                      </a:rPr>
                      <m:t>𝐹𝑠</m:t>
                    </m:r>
                  </m:oMath>
                </a14:m>
                <a:r>
                  <a:rPr lang="en-AU" sz="700" dirty="0"/>
                  <a:t>,	</a:t>
                </a:r>
                <a14:m>
                  <m:oMath xmlns:m="http://schemas.openxmlformats.org/officeDocument/2006/math">
                    <m:r>
                      <a:rPr lang="en-US" sz="700" i="1">
                        <a:latin typeface="Cambria Math" panose="02040503050406030204" pitchFamily="18" charset="0"/>
                      </a:rPr>
                      <m:t>𝑊</m:t>
                    </m:r>
                    <m:r>
                      <a:rPr lang="en-US" sz="700" i="1">
                        <a:latin typeface="Cambria Math" panose="02040503050406030204" pitchFamily="18" charset="0"/>
                      </a:rPr>
                      <m:t>=∆</m:t>
                    </m:r>
                    <m:r>
                      <a:rPr lang="en-US" sz="700" i="1">
                        <a:latin typeface="Cambria Math" panose="02040503050406030204" pitchFamily="18" charset="0"/>
                        <a:ea typeface="Cambria Math" panose="02040503050406030204" pitchFamily="18" charset="0"/>
                      </a:rPr>
                      <m:t>𝐸</m:t>
                    </m:r>
                  </m:oMath>
                </a14:m>
                <a:r>
                  <a:rPr lang="en-US" sz="700" dirty="0"/>
                  <a:t>,	</a:t>
                </a:r>
                <a:r>
                  <a:rPr lang="en-AU" sz="700" dirty="0"/>
                  <a:t> </a:t>
                </a:r>
                <a14:m>
                  <m:oMath xmlns:m="http://schemas.openxmlformats.org/officeDocument/2006/math">
                    <m:sSub>
                      <m:sSubPr>
                        <m:ctrlPr>
                          <a:rPr lang="en-AU" sz="700" i="1">
                            <a:latin typeface="Cambria Math" panose="02040503050406030204" pitchFamily="18" charset="0"/>
                          </a:rPr>
                        </m:ctrlPr>
                      </m:sSubPr>
                      <m:e>
                        <m:r>
                          <a:rPr lang="en-US" sz="700" i="1">
                            <a:latin typeface="Cambria Math" panose="02040503050406030204" pitchFamily="18" charset="0"/>
                          </a:rPr>
                          <m:t>𝐸</m:t>
                        </m:r>
                      </m:e>
                      <m:sub>
                        <m:r>
                          <a:rPr lang="en-US" sz="700" i="1">
                            <a:latin typeface="Cambria Math" panose="02040503050406030204" pitchFamily="18" charset="0"/>
                          </a:rPr>
                          <m:t>𝑘</m:t>
                        </m:r>
                      </m:sub>
                    </m:sSub>
                    <m:r>
                      <a:rPr lang="en-US" sz="700" i="1">
                        <a:latin typeface="Cambria Math" panose="02040503050406030204" pitchFamily="18" charset="0"/>
                      </a:rPr>
                      <m:t>=</m:t>
                    </m:r>
                    <m:f>
                      <m:fPr>
                        <m:ctrlPr>
                          <a:rPr lang="en-US" sz="700" i="1">
                            <a:latin typeface="Cambria Math" panose="02040503050406030204" pitchFamily="18" charset="0"/>
                          </a:rPr>
                        </m:ctrlPr>
                      </m:fPr>
                      <m:num>
                        <m:r>
                          <a:rPr lang="en-US" sz="700" i="1">
                            <a:latin typeface="Cambria Math" panose="02040503050406030204" pitchFamily="18" charset="0"/>
                          </a:rPr>
                          <m:t>1</m:t>
                        </m:r>
                      </m:num>
                      <m:den>
                        <m:r>
                          <a:rPr lang="en-US" sz="700" i="1">
                            <a:latin typeface="Cambria Math" panose="02040503050406030204" pitchFamily="18" charset="0"/>
                          </a:rPr>
                          <m:t>2</m:t>
                        </m:r>
                      </m:den>
                    </m:f>
                    <m:r>
                      <a:rPr lang="en-US" sz="700" i="1">
                        <a:latin typeface="Cambria Math" panose="02040503050406030204" pitchFamily="18" charset="0"/>
                      </a:rPr>
                      <m:t>𝑚</m:t>
                    </m:r>
                    <m:sSup>
                      <m:sSupPr>
                        <m:ctrlPr>
                          <a:rPr lang="en-US" sz="700" i="1">
                            <a:latin typeface="Cambria Math" panose="02040503050406030204" pitchFamily="18" charset="0"/>
                          </a:rPr>
                        </m:ctrlPr>
                      </m:sSupPr>
                      <m:e>
                        <m:r>
                          <a:rPr lang="en-US" sz="700" i="1">
                            <a:latin typeface="Cambria Math" panose="02040503050406030204" pitchFamily="18" charset="0"/>
                          </a:rPr>
                          <m:t>𝑣</m:t>
                        </m:r>
                      </m:e>
                      <m:sup>
                        <m:r>
                          <a:rPr lang="en-US" sz="700" i="1">
                            <a:latin typeface="Cambria Math" panose="02040503050406030204" pitchFamily="18" charset="0"/>
                          </a:rPr>
                          <m:t>2</m:t>
                        </m:r>
                      </m:sup>
                    </m:sSup>
                  </m:oMath>
                </a14:m>
                <a:endParaRPr lang="en-US" sz="700" dirty="0"/>
              </a:p>
              <a:p>
                <a:pPr>
                  <a:lnSpc>
                    <a:spcPct val="120000"/>
                  </a:lnSpc>
                </a:pPr>
                <a:r>
                  <a:rPr lang="en-US" sz="700" dirty="0"/>
                  <a:t>gravitational field strength is defined as the net force per unit mass at a particular point in the field</a:t>
                </a:r>
                <a:br>
                  <a:rPr lang="en-US" sz="700" dirty="0"/>
                </a:br>
                <a:r>
                  <a:rPr lang="en-US" sz="700" i="1" dirty="0"/>
                  <a:t>This includes applying the relationship</a:t>
                </a:r>
              </a:p>
              <a:p>
                <a:pPr marL="0" indent="0">
                  <a:lnSpc>
                    <a:spcPct val="120000"/>
                  </a:lnSpc>
                  <a:buNone/>
                </a:pPr>
                <a14:m>
                  <m:oMathPara xmlns:m="http://schemas.openxmlformats.org/officeDocument/2006/math">
                    <m:oMathParaPr>
                      <m:jc m:val="left"/>
                    </m:oMathParaPr>
                    <m:oMath xmlns:m="http://schemas.openxmlformats.org/officeDocument/2006/math">
                      <m:r>
                        <a:rPr lang="en-US" sz="700" b="0" i="1" smtClean="0">
                          <a:latin typeface="Cambria Math" panose="02040503050406030204" pitchFamily="18" charset="0"/>
                        </a:rPr>
                        <m:t>𝑔</m:t>
                      </m:r>
                      <m:r>
                        <a:rPr lang="en-US" sz="700" b="0" i="1" smtClean="0">
                          <a:latin typeface="Cambria Math" panose="02040503050406030204" pitchFamily="18" charset="0"/>
                        </a:rPr>
                        <m:t>=</m:t>
                      </m:r>
                      <m:f>
                        <m:fPr>
                          <m:ctrlPr>
                            <a:rPr lang="en-US" sz="700" b="0" i="1" smtClean="0">
                              <a:latin typeface="Cambria Math" panose="02040503050406030204" pitchFamily="18" charset="0"/>
                            </a:rPr>
                          </m:ctrlPr>
                        </m:fPr>
                        <m:num>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𝐹</m:t>
                              </m:r>
                            </m:e>
                            <m:sub>
                              <m:r>
                                <a:rPr lang="en-US" sz="700" b="0" i="1" smtClean="0">
                                  <a:latin typeface="Cambria Math" panose="02040503050406030204" pitchFamily="18" charset="0"/>
                                </a:rPr>
                                <m:t>𝑔</m:t>
                              </m:r>
                            </m:sub>
                          </m:sSub>
                        </m:num>
                        <m:den>
                          <m:r>
                            <a:rPr lang="en-US" sz="700" b="0" i="1" smtClean="0">
                              <a:latin typeface="Cambria Math" panose="02040503050406030204" pitchFamily="18" charset="0"/>
                            </a:rPr>
                            <m:t>𝑚</m:t>
                          </m:r>
                        </m:den>
                      </m:f>
                      <m:r>
                        <a:rPr lang="en-US" sz="700" b="0" i="1" smtClean="0">
                          <a:latin typeface="Cambria Math" panose="02040503050406030204" pitchFamily="18" charset="0"/>
                        </a:rPr>
                        <m:t>=</m:t>
                      </m:r>
                      <m:r>
                        <a:rPr lang="en-US" sz="700" b="0" i="1" smtClean="0">
                          <a:latin typeface="Cambria Math" panose="02040503050406030204" pitchFamily="18" charset="0"/>
                        </a:rPr>
                        <m:t>𝐺</m:t>
                      </m:r>
                      <m:f>
                        <m:fPr>
                          <m:ctrlPr>
                            <a:rPr lang="en-US" sz="700" b="0" i="1" smtClean="0">
                              <a:latin typeface="Cambria Math" panose="02040503050406030204" pitchFamily="18" charset="0"/>
                            </a:rPr>
                          </m:ctrlPr>
                        </m:fPr>
                        <m:num>
                          <m:r>
                            <a:rPr lang="en-US" sz="700" b="0" i="1" smtClean="0">
                              <a:latin typeface="Cambria Math" panose="02040503050406030204" pitchFamily="18" charset="0"/>
                            </a:rPr>
                            <m:t>𝑀</m:t>
                          </m:r>
                        </m:num>
                        <m:den>
                          <m:sSup>
                            <m:sSupPr>
                              <m:ctrlPr>
                                <a:rPr lang="en-US" sz="700" b="0" i="1" smtClean="0">
                                  <a:latin typeface="Cambria Math" panose="02040503050406030204" pitchFamily="18" charset="0"/>
                                </a:rPr>
                              </m:ctrlPr>
                            </m:sSupPr>
                            <m:e>
                              <m:r>
                                <a:rPr lang="en-US" sz="700" b="0" i="1" smtClean="0">
                                  <a:latin typeface="Cambria Math" panose="02040503050406030204" pitchFamily="18" charset="0"/>
                                </a:rPr>
                                <m:t>𝑟</m:t>
                              </m:r>
                            </m:e>
                            <m:sup>
                              <m:r>
                                <a:rPr lang="en-US" sz="700" b="0" i="1" smtClean="0">
                                  <a:latin typeface="Cambria Math" panose="02040503050406030204" pitchFamily="18" charset="0"/>
                                </a:rPr>
                                <m:t>2</m:t>
                              </m:r>
                            </m:sup>
                          </m:sSup>
                        </m:den>
                      </m:f>
                    </m:oMath>
                  </m:oMathPara>
                </a14:m>
                <a:endParaRPr lang="en-US" sz="700" dirty="0"/>
              </a:p>
              <a:p>
                <a:pPr>
                  <a:lnSpc>
                    <a:spcPct val="120000"/>
                  </a:lnSpc>
                  <a:spcAft>
                    <a:spcPts val="0"/>
                  </a:spcAft>
                </a:pPr>
                <a:r>
                  <a:rPr lang="en-US" sz="700" dirty="0"/>
                  <a:t>the vector nature of the gravitational force can be used to analyse motion on inclined planes by considering the components of the gravitational force (that is, weight) parallel and perpendicular to the plane</a:t>
                </a:r>
              </a:p>
              <a:p>
                <a:pPr>
                  <a:lnSpc>
                    <a:spcPct val="120000"/>
                  </a:lnSpc>
                </a:pPr>
                <a:r>
                  <a:rPr lang="en-US" sz="700" dirty="0"/>
                  <a:t>projectile motion can be analysed quantitatively by treating the horizontal and vertical components of the motion independently</a:t>
                </a:r>
                <a:br>
                  <a:rPr lang="en-AU" sz="700" dirty="0"/>
                </a:br>
                <a:r>
                  <a:rPr lang="en-US" sz="700" i="1" dirty="0"/>
                  <a:t>This includes applying the relationships</a:t>
                </a:r>
              </a:p>
              <a:p>
                <a:pPr marL="0" indent="0">
                  <a:lnSpc>
                    <a:spcPct val="120000"/>
                  </a:lnSpc>
                  <a:buNone/>
                </a:pPr>
                <a14:m>
                  <m:oMath xmlns:m="http://schemas.openxmlformats.org/officeDocument/2006/math">
                    <m:sSub>
                      <m:sSubPr>
                        <m:ctrlPr>
                          <a:rPr lang="en-AU" sz="700" i="1">
                            <a:latin typeface="Cambria Math" panose="02040503050406030204" pitchFamily="18" charset="0"/>
                          </a:rPr>
                        </m:ctrlPr>
                      </m:sSubPr>
                      <m:e>
                        <m:r>
                          <a:rPr lang="en-US" sz="700" i="1">
                            <a:latin typeface="Cambria Math" panose="02040503050406030204" pitchFamily="18" charset="0"/>
                          </a:rPr>
                          <m:t>𝑣</m:t>
                        </m:r>
                      </m:e>
                      <m:sub>
                        <m:r>
                          <a:rPr lang="en-US" sz="700" i="1">
                            <a:latin typeface="Cambria Math" panose="02040503050406030204" pitchFamily="18" charset="0"/>
                          </a:rPr>
                          <m:t>𝑎𝑣</m:t>
                        </m:r>
                      </m:sub>
                    </m:sSub>
                    <m:r>
                      <a:rPr lang="en-US" sz="700" i="1">
                        <a:latin typeface="Cambria Math" panose="02040503050406030204" pitchFamily="18" charset="0"/>
                      </a:rPr>
                      <m:t>=</m:t>
                    </m:r>
                    <m:f>
                      <m:fPr>
                        <m:ctrlPr>
                          <a:rPr lang="en-US" sz="700" i="1">
                            <a:latin typeface="Cambria Math" panose="02040503050406030204" pitchFamily="18" charset="0"/>
                          </a:rPr>
                        </m:ctrlPr>
                      </m:fPr>
                      <m:num>
                        <m:r>
                          <a:rPr lang="en-US" sz="700" i="1">
                            <a:latin typeface="Cambria Math" panose="02040503050406030204" pitchFamily="18" charset="0"/>
                          </a:rPr>
                          <m:t>𝑠</m:t>
                        </m:r>
                      </m:num>
                      <m:den>
                        <m:r>
                          <a:rPr lang="en-US" sz="700" i="1">
                            <a:latin typeface="Cambria Math" panose="02040503050406030204" pitchFamily="18" charset="0"/>
                          </a:rPr>
                          <m:t>𝑡</m:t>
                        </m:r>
                      </m:den>
                    </m:f>
                  </m:oMath>
                </a14:m>
                <a:r>
                  <a:rPr lang="en-AU" sz="700" i="1" dirty="0"/>
                  <a:t>,	</a:t>
                </a:r>
                <a14:m>
                  <m:oMath xmlns:m="http://schemas.openxmlformats.org/officeDocument/2006/math">
                    <m:r>
                      <a:rPr lang="en-US" sz="700" i="1">
                        <a:latin typeface="Cambria Math" panose="02040503050406030204" pitchFamily="18" charset="0"/>
                      </a:rPr>
                      <m:t>𝑎</m:t>
                    </m:r>
                    <m:r>
                      <a:rPr lang="en-US" sz="700" i="1">
                        <a:latin typeface="Cambria Math" panose="02040503050406030204" pitchFamily="18" charset="0"/>
                      </a:rPr>
                      <m:t>=</m:t>
                    </m:r>
                    <m:f>
                      <m:fPr>
                        <m:ctrlPr>
                          <a:rPr lang="en-US" sz="700" i="1">
                            <a:latin typeface="Cambria Math" panose="02040503050406030204" pitchFamily="18" charset="0"/>
                          </a:rPr>
                        </m:ctrlPr>
                      </m:fPr>
                      <m:num>
                        <m:r>
                          <a:rPr lang="en-US" sz="700" i="1">
                            <a:latin typeface="Cambria Math" panose="02040503050406030204" pitchFamily="18" charset="0"/>
                          </a:rPr>
                          <m:t>𝑣</m:t>
                        </m:r>
                        <m:r>
                          <a:rPr lang="en-US" sz="700" i="1">
                            <a:latin typeface="Cambria Math" panose="02040503050406030204" pitchFamily="18" charset="0"/>
                          </a:rPr>
                          <m:t>−</m:t>
                        </m:r>
                        <m:r>
                          <a:rPr lang="en-US" sz="700" i="1">
                            <a:latin typeface="Cambria Math" panose="02040503050406030204" pitchFamily="18" charset="0"/>
                          </a:rPr>
                          <m:t>𝑢</m:t>
                        </m:r>
                      </m:num>
                      <m:den>
                        <m:r>
                          <a:rPr lang="en-US" sz="700" i="1">
                            <a:latin typeface="Cambria Math" panose="02040503050406030204" pitchFamily="18" charset="0"/>
                          </a:rPr>
                          <m:t>𝑡</m:t>
                        </m:r>
                      </m:den>
                    </m:f>
                  </m:oMath>
                </a14:m>
                <a:r>
                  <a:rPr lang="en-AU" sz="700" i="1" dirty="0"/>
                  <a:t>,	</a:t>
                </a:r>
                <a14:m>
                  <m:oMath xmlns:m="http://schemas.openxmlformats.org/officeDocument/2006/math">
                    <m:r>
                      <a:rPr lang="en-US" sz="700" i="1">
                        <a:latin typeface="Cambria Math" panose="02040503050406030204" pitchFamily="18" charset="0"/>
                      </a:rPr>
                      <m:t>𝑣</m:t>
                    </m:r>
                    <m:r>
                      <a:rPr lang="en-US" sz="700" i="1">
                        <a:latin typeface="Cambria Math" panose="02040503050406030204" pitchFamily="18" charset="0"/>
                      </a:rPr>
                      <m:t>=</m:t>
                    </m:r>
                    <m:r>
                      <a:rPr lang="en-US" sz="700" i="1">
                        <a:latin typeface="Cambria Math" panose="02040503050406030204" pitchFamily="18" charset="0"/>
                      </a:rPr>
                      <m:t>𝑢</m:t>
                    </m:r>
                    <m:r>
                      <a:rPr lang="en-US" sz="700" i="1">
                        <a:latin typeface="Cambria Math" panose="02040503050406030204" pitchFamily="18" charset="0"/>
                      </a:rPr>
                      <m:t>+</m:t>
                    </m:r>
                    <m:r>
                      <a:rPr lang="en-US" sz="700" i="1">
                        <a:latin typeface="Cambria Math" panose="02040503050406030204" pitchFamily="18" charset="0"/>
                      </a:rPr>
                      <m:t>𝑎𝑡</m:t>
                    </m:r>
                  </m:oMath>
                </a14:m>
                <a:r>
                  <a:rPr lang="en-AU" sz="700" i="1" dirty="0"/>
                  <a:t>,	</a:t>
                </a:r>
                <a14:m>
                  <m:oMath xmlns:m="http://schemas.openxmlformats.org/officeDocument/2006/math">
                    <m:r>
                      <a:rPr lang="en-US" sz="700" i="1">
                        <a:latin typeface="Cambria Math" panose="02040503050406030204" pitchFamily="18" charset="0"/>
                      </a:rPr>
                      <m:t>𝑠</m:t>
                    </m:r>
                    <m:r>
                      <a:rPr lang="en-US" sz="700" i="1">
                        <a:latin typeface="Cambria Math" panose="02040503050406030204" pitchFamily="18" charset="0"/>
                      </a:rPr>
                      <m:t>=</m:t>
                    </m:r>
                    <m:r>
                      <a:rPr lang="en-US" sz="700" i="1">
                        <a:latin typeface="Cambria Math" panose="02040503050406030204" pitchFamily="18" charset="0"/>
                      </a:rPr>
                      <m:t>𝑢𝑡</m:t>
                    </m:r>
                    <m:r>
                      <a:rPr lang="en-US" sz="700" i="1">
                        <a:latin typeface="Cambria Math" panose="02040503050406030204" pitchFamily="18" charset="0"/>
                      </a:rPr>
                      <m:t>+</m:t>
                    </m:r>
                    <m:f>
                      <m:fPr>
                        <m:ctrlPr>
                          <a:rPr lang="en-US" sz="700" i="1">
                            <a:latin typeface="Cambria Math" panose="02040503050406030204" pitchFamily="18" charset="0"/>
                          </a:rPr>
                        </m:ctrlPr>
                      </m:fPr>
                      <m:num>
                        <m:r>
                          <a:rPr lang="en-US" sz="700" i="1">
                            <a:latin typeface="Cambria Math" panose="02040503050406030204" pitchFamily="18" charset="0"/>
                          </a:rPr>
                          <m:t>1</m:t>
                        </m:r>
                      </m:num>
                      <m:den>
                        <m:r>
                          <a:rPr lang="en-US" sz="700" i="1">
                            <a:latin typeface="Cambria Math" panose="02040503050406030204" pitchFamily="18" charset="0"/>
                          </a:rPr>
                          <m:t>2</m:t>
                        </m:r>
                      </m:den>
                    </m:f>
                    <m:r>
                      <a:rPr lang="en-US" sz="700" i="1">
                        <a:latin typeface="Cambria Math" panose="02040503050406030204" pitchFamily="18" charset="0"/>
                      </a:rPr>
                      <m:t>𝑎</m:t>
                    </m:r>
                    <m:sSup>
                      <m:sSupPr>
                        <m:ctrlPr>
                          <a:rPr lang="en-US" sz="700" i="1">
                            <a:latin typeface="Cambria Math" panose="02040503050406030204" pitchFamily="18" charset="0"/>
                          </a:rPr>
                        </m:ctrlPr>
                      </m:sSupPr>
                      <m:e>
                        <m:r>
                          <a:rPr lang="en-US" sz="700" i="1">
                            <a:latin typeface="Cambria Math" panose="02040503050406030204" pitchFamily="18" charset="0"/>
                          </a:rPr>
                          <m:t>𝑡</m:t>
                        </m:r>
                      </m:e>
                      <m:sup>
                        <m:r>
                          <a:rPr lang="en-US" sz="700" i="1">
                            <a:latin typeface="Cambria Math" panose="02040503050406030204" pitchFamily="18" charset="0"/>
                          </a:rPr>
                          <m:t>2</m:t>
                        </m:r>
                      </m:sup>
                    </m:sSup>
                  </m:oMath>
                </a14:m>
                <a:r>
                  <a:rPr lang="en-AU" sz="700" i="1" dirty="0"/>
                  <a:t>,	</a:t>
                </a:r>
                <a14:m>
                  <m:oMath xmlns:m="http://schemas.openxmlformats.org/officeDocument/2006/math">
                    <m:sSup>
                      <m:sSupPr>
                        <m:ctrlPr>
                          <a:rPr lang="en-AU" sz="700" i="1">
                            <a:latin typeface="Cambria Math" panose="02040503050406030204" pitchFamily="18" charset="0"/>
                          </a:rPr>
                        </m:ctrlPr>
                      </m:sSupPr>
                      <m:e>
                        <m:r>
                          <a:rPr lang="en-US" sz="700" i="1">
                            <a:latin typeface="Cambria Math" panose="02040503050406030204" pitchFamily="18" charset="0"/>
                          </a:rPr>
                          <m:t>𝑣</m:t>
                        </m:r>
                      </m:e>
                      <m:sup>
                        <m:r>
                          <a:rPr lang="en-US" sz="700" i="1">
                            <a:latin typeface="Cambria Math" panose="02040503050406030204" pitchFamily="18" charset="0"/>
                          </a:rPr>
                          <m:t>2</m:t>
                        </m:r>
                      </m:sup>
                    </m:sSup>
                    <m:r>
                      <a:rPr lang="en-US" sz="700" i="1">
                        <a:latin typeface="Cambria Math" panose="02040503050406030204" pitchFamily="18" charset="0"/>
                      </a:rPr>
                      <m:t>=</m:t>
                    </m:r>
                    <m:sSup>
                      <m:sSupPr>
                        <m:ctrlPr>
                          <a:rPr lang="en-US" sz="700" i="1">
                            <a:latin typeface="Cambria Math" panose="02040503050406030204" pitchFamily="18" charset="0"/>
                          </a:rPr>
                        </m:ctrlPr>
                      </m:sSupPr>
                      <m:e>
                        <m:r>
                          <a:rPr lang="en-US" sz="700" i="1">
                            <a:latin typeface="Cambria Math" panose="02040503050406030204" pitchFamily="18" charset="0"/>
                          </a:rPr>
                          <m:t>𝑢</m:t>
                        </m:r>
                      </m:e>
                      <m:sup>
                        <m:r>
                          <a:rPr lang="en-US" sz="700" i="1">
                            <a:latin typeface="Cambria Math" panose="02040503050406030204" pitchFamily="18" charset="0"/>
                          </a:rPr>
                          <m:t>2</m:t>
                        </m:r>
                      </m:sup>
                    </m:sSup>
                    <m:r>
                      <a:rPr lang="en-US" sz="700" i="1">
                        <a:latin typeface="Cambria Math" panose="02040503050406030204" pitchFamily="18" charset="0"/>
                      </a:rPr>
                      <m:t>+2</m:t>
                    </m:r>
                    <m:r>
                      <a:rPr lang="en-US" sz="700" i="1">
                        <a:latin typeface="Cambria Math" panose="02040503050406030204" pitchFamily="18" charset="0"/>
                      </a:rPr>
                      <m:t>𝑎𝑠</m:t>
                    </m:r>
                  </m:oMath>
                </a14:m>
                <a:r>
                  <a:rPr lang="en-AU" sz="700" i="1" dirty="0"/>
                  <a:t>,	</a:t>
                </a:r>
                <a:r>
                  <a:rPr lang="en-AU" sz="700" dirty="0"/>
                  <a:t> </a:t>
                </a:r>
                <a14:m>
                  <m:oMath xmlns:m="http://schemas.openxmlformats.org/officeDocument/2006/math">
                    <m:sSub>
                      <m:sSubPr>
                        <m:ctrlPr>
                          <a:rPr lang="en-AU" sz="700" i="1">
                            <a:latin typeface="Cambria Math" panose="02040503050406030204" pitchFamily="18" charset="0"/>
                          </a:rPr>
                        </m:ctrlPr>
                      </m:sSubPr>
                      <m:e>
                        <m:r>
                          <a:rPr lang="en-US" sz="700" i="1">
                            <a:latin typeface="Cambria Math" panose="02040503050406030204" pitchFamily="18" charset="0"/>
                          </a:rPr>
                          <m:t>𝐸</m:t>
                        </m:r>
                      </m:e>
                      <m:sub>
                        <m:r>
                          <a:rPr lang="en-US" sz="700" i="1">
                            <a:latin typeface="Cambria Math" panose="02040503050406030204" pitchFamily="18" charset="0"/>
                          </a:rPr>
                          <m:t>𝑘</m:t>
                        </m:r>
                      </m:sub>
                    </m:sSub>
                    <m:r>
                      <a:rPr lang="en-US" sz="700" i="1">
                        <a:latin typeface="Cambria Math" panose="02040503050406030204" pitchFamily="18" charset="0"/>
                      </a:rPr>
                      <m:t>=</m:t>
                    </m:r>
                    <m:f>
                      <m:fPr>
                        <m:ctrlPr>
                          <a:rPr lang="en-US" sz="700" i="1">
                            <a:latin typeface="Cambria Math" panose="02040503050406030204" pitchFamily="18" charset="0"/>
                          </a:rPr>
                        </m:ctrlPr>
                      </m:fPr>
                      <m:num>
                        <m:r>
                          <a:rPr lang="en-US" sz="700" i="1">
                            <a:latin typeface="Cambria Math" panose="02040503050406030204" pitchFamily="18" charset="0"/>
                          </a:rPr>
                          <m:t>1</m:t>
                        </m:r>
                      </m:num>
                      <m:den>
                        <m:r>
                          <a:rPr lang="en-US" sz="700" i="1">
                            <a:latin typeface="Cambria Math" panose="02040503050406030204" pitchFamily="18" charset="0"/>
                          </a:rPr>
                          <m:t>2</m:t>
                        </m:r>
                      </m:den>
                    </m:f>
                    <m:r>
                      <a:rPr lang="en-US" sz="700" i="1">
                        <a:latin typeface="Cambria Math" panose="02040503050406030204" pitchFamily="18" charset="0"/>
                      </a:rPr>
                      <m:t>𝑚</m:t>
                    </m:r>
                    <m:sSup>
                      <m:sSupPr>
                        <m:ctrlPr>
                          <a:rPr lang="en-US" sz="700" i="1">
                            <a:latin typeface="Cambria Math" panose="02040503050406030204" pitchFamily="18" charset="0"/>
                          </a:rPr>
                        </m:ctrlPr>
                      </m:sSupPr>
                      <m:e>
                        <m:r>
                          <a:rPr lang="en-US" sz="700" i="1">
                            <a:latin typeface="Cambria Math" panose="02040503050406030204" pitchFamily="18" charset="0"/>
                          </a:rPr>
                          <m:t>𝑣</m:t>
                        </m:r>
                      </m:e>
                      <m:sup>
                        <m:r>
                          <a:rPr lang="en-US" sz="700" i="1">
                            <a:latin typeface="Cambria Math" panose="02040503050406030204" pitchFamily="18" charset="0"/>
                          </a:rPr>
                          <m:t>2</m:t>
                        </m:r>
                      </m:sup>
                    </m:sSup>
                  </m:oMath>
                </a14:m>
                <a:endParaRPr lang="en-US" sz="700" dirty="0"/>
              </a:p>
            </p:txBody>
          </p:sp>
        </mc:Choice>
        <mc:Fallback xmlns="">
          <p:sp>
            <p:nvSpPr>
              <p:cNvPr id="3" name="Content Placeholder 2">
                <a:extLst>
                  <a:ext uri="{FF2B5EF4-FFF2-40B4-BE49-F238E27FC236}">
                    <a16:creationId xmlns:a16="http://schemas.microsoft.com/office/drawing/2014/main" id="{6F560A09-172C-4A4B-B5BB-98362C75C755}"/>
                  </a:ext>
                </a:extLst>
              </p:cNvPr>
              <p:cNvSpPr>
                <a:spLocks noGrp="1" noRot="1" noChangeAspect="1" noMove="1" noResize="1" noEditPoints="1" noAdjustHandles="1" noChangeArrowheads="1" noChangeShapeType="1" noTextEdit="1"/>
              </p:cNvSpPr>
              <p:nvPr>
                <p:ph idx="1"/>
              </p:nvPr>
            </p:nvSpPr>
            <p:spPr>
              <a:xfrm>
                <a:off x="217713" y="1770743"/>
                <a:ext cx="5965373" cy="4963886"/>
              </a:xfr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8602D239-8790-4740-953B-3ACEF84D737A}"/>
                  </a:ext>
                </a:extLst>
              </p:cNvPr>
              <p:cNvSpPr txBox="1">
                <a:spLocks/>
              </p:cNvSpPr>
              <p:nvPr/>
            </p:nvSpPr>
            <p:spPr>
              <a:xfrm>
                <a:off x="6096000" y="1770742"/>
                <a:ext cx="5965373" cy="4963885"/>
              </a:xfrm>
              <a:prstGeom prst="rect">
                <a:avLst/>
              </a:prstGeom>
            </p:spPr>
            <p:txBody>
              <a:bodyPr vert="horz" wrap="square" lIns="91440" tIns="45720" rIns="91440" bIns="45720" numCol="2" spcCol="0" rtlCol="0" anchor="t">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20000"/>
                  </a:lnSpc>
                </a:pPr>
                <a:endParaRPr lang="en-US" sz="700" dirty="0"/>
              </a:p>
              <a:p>
                <a:pPr>
                  <a:lnSpc>
                    <a:spcPct val="120000"/>
                  </a:lnSpc>
                </a:pPr>
                <a:r>
                  <a:rPr lang="en-US" sz="700" dirty="0"/>
                  <a:t>when an object experiences a net force of constant magnitude perpendicular to its velocity, it will undergo a uniform circular motion, including circular motion on a horizontal plane and around a banked track; and vertical circular motion</a:t>
                </a:r>
                <a:br>
                  <a:rPr lang="en-US" sz="700" dirty="0"/>
                </a:br>
                <a:r>
                  <a:rPr lang="en-US" sz="700" i="1" dirty="0"/>
                  <a:t>This includes applying the relationships</a:t>
                </a:r>
              </a:p>
              <a:p>
                <a:pPr marL="0" indent="0">
                  <a:lnSpc>
                    <a:spcPct val="120000"/>
                  </a:lnSpc>
                  <a:buFont typeface="Arial"/>
                  <a:buNone/>
                </a:pPr>
                <a14:m>
                  <m:oMath xmlns:m="http://schemas.openxmlformats.org/officeDocument/2006/math">
                    <m:r>
                      <a:rPr lang="en-US" sz="700" i="1" smtClean="0">
                        <a:latin typeface="Cambria Math" panose="02040503050406030204" pitchFamily="18" charset="0"/>
                      </a:rPr>
                      <m:t>𝑣</m:t>
                    </m:r>
                    <m:r>
                      <a:rPr lang="en-US" sz="700" i="1" smtClean="0">
                        <a:latin typeface="Cambria Math" panose="02040503050406030204" pitchFamily="18" charset="0"/>
                      </a:rPr>
                      <m:t>=</m:t>
                    </m:r>
                    <m:f>
                      <m:fPr>
                        <m:ctrlPr>
                          <a:rPr lang="en-US" sz="700" i="1" smtClean="0">
                            <a:latin typeface="Cambria Math" panose="02040503050406030204" pitchFamily="18" charset="0"/>
                          </a:rPr>
                        </m:ctrlPr>
                      </m:fPr>
                      <m:num>
                        <m:r>
                          <a:rPr lang="en-US" sz="700" i="1" smtClean="0">
                            <a:latin typeface="Cambria Math" panose="02040503050406030204" pitchFamily="18" charset="0"/>
                          </a:rPr>
                          <m:t>2</m:t>
                        </m:r>
                        <m:r>
                          <a:rPr lang="en-US" sz="700" i="1" smtClean="0">
                            <a:latin typeface="Cambria Math" panose="02040503050406030204" pitchFamily="18" charset="0"/>
                            <a:ea typeface="Cambria Math" panose="02040503050406030204" pitchFamily="18" charset="0"/>
                          </a:rPr>
                          <m:t>𝜋</m:t>
                        </m:r>
                        <m:r>
                          <a:rPr lang="en-US" sz="700" i="1" smtClean="0">
                            <a:latin typeface="Cambria Math" panose="02040503050406030204" pitchFamily="18" charset="0"/>
                            <a:ea typeface="Cambria Math" panose="02040503050406030204" pitchFamily="18" charset="0"/>
                          </a:rPr>
                          <m:t>𝑟</m:t>
                        </m:r>
                      </m:num>
                      <m:den>
                        <m:r>
                          <a:rPr lang="en-US" sz="700" i="1" smtClean="0">
                            <a:latin typeface="Cambria Math" panose="02040503050406030204" pitchFamily="18" charset="0"/>
                          </a:rPr>
                          <m:t>𝑇</m:t>
                        </m:r>
                      </m:den>
                    </m:f>
                  </m:oMath>
                </a14:m>
                <a:r>
                  <a:rPr lang="en-US" sz="700" dirty="0"/>
                  <a:t>,	</a:t>
                </a:r>
                <a14:m>
                  <m:oMath xmlns:m="http://schemas.openxmlformats.org/officeDocument/2006/math">
                    <m:sSub>
                      <m:sSubPr>
                        <m:ctrlPr>
                          <a:rPr lang="en-US" sz="700" i="1" smtClean="0">
                            <a:latin typeface="Cambria Math" panose="02040503050406030204" pitchFamily="18" charset="0"/>
                          </a:rPr>
                        </m:ctrlPr>
                      </m:sSubPr>
                      <m:e>
                        <m:r>
                          <a:rPr lang="en-US" sz="700" i="1" smtClean="0">
                            <a:latin typeface="Cambria Math" panose="02040503050406030204" pitchFamily="18" charset="0"/>
                          </a:rPr>
                          <m:t>𝑎</m:t>
                        </m:r>
                      </m:e>
                      <m:sub>
                        <m:r>
                          <a:rPr lang="en-US" sz="700" i="1" smtClean="0">
                            <a:latin typeface="Cambria Math" panose="02040503050406030204" pitchFamily="18" charset="0"/>
                          </a:rPr>
                          <m:t>𝑐</m:t>
                        </m:r>
                      </m:sub>
                    </m:sSub>
                    <m:r>
                      <a:rPr lang="en-US" sz="700" i="1" smtClean="0">
                        <a:latin typeface="Cambria Math" panose="02040503050406030204" pitchFamily="18" charset="0"/>
                      </a:rPr>
                      <m:t>=</m:t>
                    </m:r>
                    <m:f>
                      <m:fPr>
                        <m:ctrlPr>
                          <a:rPr lang="en-US" sz="700" i="1" smtClean="0">
                            <a:latin typeface="Cambria Math" panose="02040503050406030204" pitchFamily="18" charset="0"/>
                          </a:rPr>
                        </m:ctrlPr>
                      </m:fPr>
                      <m:num>
                        <m:sSup>
                          <m:sSupPr>
                            <m:ctrlPr>
                              <a:rPr lang="en-US" sz="700" i="1" smtClean="0">
                                <a:latin typeface="Cambria Math" panose="02040503050406030204" pitchFamily="18" charset="0"/>
                              </a:rPr>
                            </m:ctrlPr>
                          </m:sSupPr>
                          <m:e>
                            <m:r>
                              <a:rPr lang="en-US" sz="700" i="1" smtClean="0">
                                <a:latin typeface="Cambria Math" panose="02040503050406030204" pitchFamily="18" charset="0"/>
                              </a:rPr>
                              <m:t>𝑣</m:t>
                            </m:r>
                          </m:e>
                          <m:sup>
                            <m:r>
                              <a:rPr lang="en-US" sz="700" i="1" smtClean="0">
                                <a:latin typeface="Cambria Math" panose="02040503050406030204" pitchFamily="18" charset="0"/>
                              </a:rPr>
                              <m:t>2</m:t>
                            </m:r>
                          </m:sup>
                        </m:sSup>
                      </m:num>
                      <m:den>
                        <m:r>
                          <a:rPr lang="en-US" sz="700" i="1" smtClean="0">
                            <a:latin typeface="Cambria Math" panose="02040503050406030204" pitchFamily="18" charset="0"/>
                          </a:rPr>
                          <m:t>𝑟</m:t>
                        </m:r>
                      </m:den>
                    </m:f>
                  </m:oMath>
                </a14:m>
                <a:r>
                  <a:rPr lang="en-US" sz="700" dirty="0"/>
                  <a:t>,	</a:t>
                </a:r>
                <a14:m>
                  <m:oMath xmlns:m="http://schemas.openxmlformats.org/officeDocument/2006/math">
                    <m:r>
                      <a:rPr lang="en-US" sz="700" i="1" smtClean="0">
                        <a:latin typeface="Cambria Math" panose="02040503050406030204" pitchFamily="18" charset="0"/>
                      </a:rPr>
                      <m:t>𝑟𝑒𝑠𝑢𝑙𝑡𝑎𝑛𝑡</m:t>
                    </m:r>
                    <m:r>
                      <a:rPr lang="en-US" sz="700" i="1" smtClean="0">
                        <a:latin typeface="Cambria Math" panose="02040503050406030204" pitchFamily="18" charset="0"/>
                      </a:rPr>
                      <m:t> </m:t>
                    </m:r>
                    <m:sSub>
                      <m:sSubPr>
                        <m:ctrlPr>
                          <a:rPr lang="en-US" sz="700" i="1" smtClean="0">
                            <a:latin typeface="Cambria Math" panose="02040503050406030204" pitchFamily="18" charset="0"/>
                          </a:rPr>
                        </m:ctrlPr>
                      </m:sSubPr>
                      <m:e>
                        <m:r>
                          <a:rPr lang="en-US" sz="700" i="1" smtClean="0">
                            <a:latin typeface="Cambria Math" panose="02040503050406030204" pitchFamily="18" charset="0"/>
                          </a:rPr>
                          <m:t>𝐹</m:t>
                        </m:r>
                      </m:e>
                      <m:sub>
                        <m:r>
                          <a:rPr lang="en-US" sz="700" i="1" smtClean="0">
                            <a:latin typeface="Cambria Math" panose="02040503050406030204" pitchFamily="18" charset="0"/>
                          </a:rPr>
                          <m:t>𝑐</m:t>
                        </m:r>
                      </m:sub>
                    </m:sSub>
                    <m:r>
                      <a:rPr lang="en-US" sz="700" i="1" smtClean="0">
                        <a:latin typeface="Cambria Math" panose="02040503050406030204" pitchFamily="18" charset="0"/>
                      </a:rPr>
                      <m:t>=</m:t>
                    </m:r>
                    <m:r>
                      <a:rPr lang="en-US" sz="700" i="1" smtClean="0">
                        <a:latin typeface="Cambria Math" panose="02040503050406030204" pitchFamily="18" charset="0"/>
                      </a:rPr>
                      <m:t>𝑚</m:t>
                    </m:r>
                    <m:sSub>
                      <m:sSubPr>
                        <m:ctrlPr>
                          <a:rPr lang="en-US" sz="700" i="1" smtClean="0">
                            <a:latin typeface="Cambria Math" panose="02040503050406030204" pitchFamily="18" charset="0"/>
                          </a:rPr>
                        </m:ctrlPr>
                      </m:sSubPr>
                      <m:e>
                        <m:r>
                          <a:rPr lang="en-US" sz="700" i="1" smtClean="0">
                            <a:latin typeface="Cambria Math" panose="02040503050406030204" pitchFamily="18" charset="0"/>
                          </a:rPr>
                          <m:t>𝑎</m:t>
                        </m:r>
                      </m:e>
                      <m:sub>
                        <m:r>
                          <a:rPr lang="en-US" sz="700" i="1" smtClean="0">
                            <a:latin typeface="Cambria Math" panose="02040503050406030204" pitchFamily="18" charset="0"/>
                          </a:rPr>
                          <m:t>𝑐</m:t>
                        </m:r>
                      </m:sub>
                    </m:sSub>
                    <m:r>
                      <a:rPr lang="en-US" sz="700" i="1" smtClean="0">
                        <a:latin typeface="Cambria Math" panose="02040503050406030204" pitchFamily="18" charset="0"/>
                      </a:rPr>
                      <m:t>=</m:t>
                    </m:r>
                    <m:f>
                      <m:fPr>
                        <m:ctrlPr>
                          <a:rPr lang="en-US" sz="700" i="1" smtClean="0">
                            <a:latin typeface="Cambria Math" panose="02040503050406030204" pitchFamily="18" charset="0"/>
                          </a:rPr>
                        </m:ctrlPr>
                      </m:fPr>
                      <m:num>
                        <m:r>
                          <a:rPr lang="en-US" sz="700" i="1" smtClean="0">
                            <a:latin typeface="Cambria Math" panose="02040503050406030204" pitchFamily="18" charset="0"/>
                          </a:rPr>
                          <m:t>𝑚</m:t>
                        </m:r>
                        <m:sSup>
                          <m:sSupPr>
                            <m:ctrlPr>
                              <a:rPr lang="en-US" sz="700" i="1" smtClean="0">
                                <a:latin typeface="Cambria Math" panose="02040503050406030204" pitchFamily="18" charset="0"/>
                              </a:rPr>
                            </m:ctrlPr>
                          </m:sSupPr>
                          <m:e>
                            <m:r>
                              <a:rPr lang="en-US" sz="700" i="1" smtClean="0">
                                <a:latin typeface="Cambria Math" panose="02040503050406030204" pitchFamily="18" charset="0"/>
                              </a:rPr>
                              <m:t>𝑣</m:t>
                            </m:r>
                          </m:e>
                          <m:sup>
                            <m:r>
                              <a:rPr lang="en-US" sz="700" i="1" smtClean="0">
                                <a:latin typeface="Cambria Math" panose="02040503050406030204" pitchFamily="18" charset="0"/>
                              </a:rPr>
                              <m:t>2</m:t>
                            </m:r>
                          </m:sup>
                        </m:sSup>
                      </m:num>
                      <m:den>
                        <m:r>
                          <a:rPr lang="en-US" sz="700" i="1" smtClean="0">
                            <a:latin typeface="Cambria Math" panose="02040503050406030204" pitchFamily="18" charset="0"/>
                          </a:rPr>
                          <m:t>𝑟</m:t>
                        </m:r>
                      </m:den>
                    </m:f>
                  </m:oMath>
                </a14:m>
                <a:endParaRPr lang="en-US" sz="700" dirty="0"/>
              </a:p>
              <a:p>
                <a:pPr>
                  <a:lnSpc>
                    <a:spcPct val="120000"/>
                  </a:lnSpc>
                </a:pPr>
                <a:r>
                  <a:rPr lang="en-US" sz="700" dirty="0"/>
                  <a:t>Newton’s Law of Universal Gravitation is used to explain Kepler’s laws of planetary motion and to describe the motion of planets and other satellites, modelled as uniform circular motion</a:t>
                </a:r>
                <a:br>
                  <a:rPr lang="en-US" sz="700" dirty="0"/>
                </a:br>
                <a:r>
                  <a:rPr lang="en-US" sz="700" i="1" dirty="0"/>
                  <a:t>This includes deriving and applying the relationship</a:t>
                </a:r>
              </a:p>
              <a:p>
                <a:pPr marL="0" indent="0">
                  <a:lnSpc>
                    <a:spcPct val="120000"/>
                  </a:lnSpc>
                  <a:buFont typeface="Arial"/>
                  <a:buNone/>
                </a:pPr>
                <a14:m>
                  <m:oMathPara xmlns:m="http://schemas.openxmlformats.org/officeDocument/2006/math">
                    <m:oMathParaPr>
                      <m:jc m:val="left"/>
                    </m:oMathParaPr>
                    <m:oMath xmlns:m="http://schemas.openxmlformats.org/officeDocument/2006/math">
                      <m:f>
                        <m:fPr>
                          <m:ctrlPr>
                            <a:rPr lang="en-US" sz="700" i="1" smtClean="0">
                              <a:latin typeface="Cambria Math" panose="02040503050406030204" pitchFamily="18" charset="0"/>
                            </a:rPr>
                          </m:ctrlPr>
                        </m:fPr>
                        <m:num>
                          <m:r>
                            <a:rPr lang="en-US" sz="700" i="1" smtClean="0">
                              <a:latin typeface="Cambria Math" panose="02040503050406030204" pitchFamily="18" charset="0"/>
                            </a:rPr>
                            <m:t>𝑇</m:t>
                          </m:r>
                          <m:r>
                            <a:rPr lang="en-US" sz="700" i="1" baseline="30000" smtClean="0">
                              <a:latin typeface="Cambria Math" panose="02040503050406030204" pitchFamily="18" charset="0"/>
                            </a:rPr>
                            <m:t>2</m:t>
                          </m:r>
                        </m:num>
                        <m:den>
                          <m:r>
                            <a:rPr lang="en-US" sz="700" i="1" smtClean="0">
                              <a:latin typeface="Cambria Math" panose="02040503050406030204" pitchFamily="18" charset="0"/>
                            </a:rPr>
                            <m:t>𝑟</m:t>
                          </m:r>
                          <m:r>
                            <a:rPr lang="en-US" sz="700" i="1" baseline="30000" smtClean="0">
                              <a:latin typeface="Cambria Math" panose="02040503050406030204" pitchFamily="18" charset="0"/>
                            </a:rPr>
                            <m:t>3</m:t>
                          </m:r>
                        </m:den>
                      </m:f>
                      <m:r>
                        <a:rPr lang="en-US" sz="700" i="1" smtClean="0">
                          <a:latin typeface="Cambria Math" panose="02040503050406030204" pitchFamily="18" charset="0"/>
                        </a:rPr>
                        <m:t>=</m:t>
                      </m:r>
                      <m:f>
                        <m:fPr>
                          <m:ctrlPr>
                            <a:rPr lang="en-US" sz="700" i="1" smtClean="0">
                              <a:latin typeface="Cambria Math" panose="02040503050406030204" pitchFamily="18" charset="0"/>
                            </a:rPr>
                          </m:ctrlPr>
                        </m:fPr>
                        <m:num>
                          <m:r>
                            <a:rPr lang="en-US" sz="700" i="1" smtClean="0">
                              <a:latin typeface="Cambria Math" panose="02040503050406030204" pitchFamily="18" charset="0"/>
                            </a:rPr>
                            <m:t>4</m:t>
                          </m:r>
                          <m:r>
                            <a:rPr lang="en-US" sz="700" i="1" smtClean="0">
                              <a:latin typeface="Cambria Math" panose="02040503050406030204" pitchFamily="18" charset="0"/>
                              <a:ea typeface="Cambria Math" panose="02040503050406030204" pitchFamily="18" charset="0"/>
                            </a:rPr>
                            <m:t>𝜋</m:t>
                          </m:r>
                          <m:r>
                            <a:rPr lang="en-US" sz="700" i="1" baseline="30000" smtClean="0">
                              <a:latin typeface="Cambria Math" panose="02040503050406030204" pitchFamily="18" charset="0"/>
                              <a:ea typeface="Cambria Math" panose="02040503050406030204" pitchFamily="18" charset="0"/>
                            </a:rPr>
                            <m:t>2</m:t>
                          </m:r>
                        </m:num>
                        <m:den>
                          <m:r>
                            <a:rPr lang="en-US" sz="700" i="1" smtClean="0">
                              <a:latin typeface="Cambria Math" panose="02040503050406030204" pitchFamily="18" charset="0"/>
                            </a:rPr>
                            <m:t>𝐺𝑀</m:t>
                          </m:r>
                        </m:den>
                      </m:f>
                    </m:oMath>
                  </m:oMathPara>
                </a14:m>
                <a:endParaRPr lang="en-US" sz="700" dirty="0"/>
              </a:p>
              <a:p>
                <a:pPr>
                  <a:lnSpc>
                    <a:spcPct val="120000"/>
                  </a:lnSpc>
                </a:pPr>
                <a:r>
                  <a:rPr lang="en-US" sz="700" dirty="0"/>
                  <a:t>when an object experiences a net force at a distance from a pivot and at an angle to the lever arm, it will experience a torque or moment about that point</a:t>
                </a:r>
                <a:br>
                  <a:rPr lang="en-US" sz="700" dirty="0"/>
                </a:br>
                <a:r>
                  <a:rPr lang="en-US" sz="700" i="1" dirty="0"/>
                  <a:t>This includes applying the relationship</a:t>
                </a:r>
              </a:p>
              <a:p>
                <a:pPr marL="0" indent="0">
                  <a:lnSpc>
                    <a:spcPct val="120000"/>
                  </a:lnSpc>
                  <a:buFont typeface="Arial"/>
                  <a:buNone/>
                </a:pPr>
                <a14:m>
                  <m:oMathPara xmlns:m="http://schemas.openxmlformats.org/officeDocument/2006/math">
                    <m:oMathParaPr>
                      <m:jc m:val="left"/>
                    </m:oMathParaPr>
                    <m:oMath xmlns:m="http://schemas.openxmlformats.org/officeDocument/2006/math">
                      <m:r>
                        <a:rPr lang="en-US" sz="700" i="1" smtClean="0">
                          <a:latin typeface="Cambria Math" panose="02040503050406030204" pitchFamily="18" charset="0"/>
                          <a:ea typeface="Cambria Math" panose="02040503050406030204" pitchFamily="18" charset="0"/>
                        </a:rPr>
                        <m:t>𝜏</m:t>
                      </m:r>
                      <m:r>
                        <a:rPr lang="en-US" sz="700" i="1" smtClean="0">
                          <a:latin typeface="Cambria Math" panose="02040503050406030204" pitchFamily="18" charset="0"/>
                          <a:ea typeface="Cambria Math" panose="02040503050406030204" pitchFamily="18" charset="0"/>
                        </a:rPr>
                        <m:t>=</m:t>
                      </m:r>
                      <m:r>
                        <a:rPr lang="en-US" sz="700" i="1" smtClean="0">
                          <a:latin typeface="Cambria Math" panose="02040503050406030204" pitchFamily="18" charset="0"/>
                          <a:ea typeface="Cambria Math" panose="02040503050406030204" pitchFamily="18" charset="0"/>
                        </a:rPr>
                        <m:t>𝑟𝐹</m:t>
                      </m:r>
                      <m:func>
                        <m:funcPr>
                          <m:ctrlPr>
                            <a:rPr lang="en-US" sz="700" i="1" smtClean="0">
                              <a:latin typeface="Cambria Math" panose="02040503050406030204" pitchFamily="18" charset="0"/>
                              <a:ea typeface="Cambria Math" panose="02040503050406030204" pitchFamily="18" charset="0"/>
                            </a:rPr>
                          </m:ctrlPr>
                        </m:funcPr>
                        <m:fName>
                          <m:r>
                            <m:rPr>
                              <m:sty m:val="p"/>
                            </m:rPr>
                            <a:rPr lang="en-US" sz="700" smtClean="0">
                              <a:latin typeface="Cambria Math" panose="02040503050406030204" pitchFamily="18" charset="0"/>
                              <a:ea typeface="Cambria Math" panose="02040503050406030204" pitchFamily="18" charset="0"/>
                            </a:rPr>
                            <m:t>sin</m:t>
                          </m:r>
                        </m:fName>
                        <m:e>
                          <m:r>
                            <a:rPr lang="en-US" sz="700" i="1" smtClean="0">
                              <a:latin typeface="Cambria Math" panose="02040503050406030204" pitchFamily="18" charset="0"/>
                              <a:ea typeface="Cambria Math" panose="02040503050406030204" pitchFamily="18" charset="0"/>
                            </a:rPr>
                            <m:t>𝜃</m:t>
                          </m:r>
                        </m:e>
                      </m:func>
                    </m:oMath>
                  </m:oMathPara>
                </a14:m>
                <a:endParaRPr lang="en-US" sz="700" dirty="0"/>
              </a:p>
              <a:p>
                <a:pPr>
                  <a:lnSpc>
                    <a:spcPct val="120000"/>
                  </a:lnSpc>
                </a:pPr>
                <a:r>
                  <a:rPr lang="en-US" sz="700" dirty="0"/>
                  <a:t>for a rigid body to be in equilibrium, the sum of the forces and the sum of the moments must be zero</a:t>
                </a:r>
                <a:br>
                  <a:rPr lang="en-US" sz="700" dirty="0"/>
                </a:br>
                <a:r>
                  <a:rPr lang="en-US" sz="700" i="1" dirty="0"/>
                  <a:t>This includes applying the relationships</a:t>
                </a:r>
              </a:p>
              <a:p>
                <a:pPr marL="0" indent="0">
                  <a:lnSpc>
                    <a:spcPct val="120000"/>
                  </a:lnSpc>
                  <a:buFont typeface="Arial"/>
                  <a:buNone/>
                </a:pPr>
                <a14:m>
                  <m:oMath xmlns:m="http://schemas.openxmlformats.org/officeDocument/2006/math">
                    <m:nary>
                      <m:naryPr>
                        <m:chr m:val="∑"/>
                        <m:subHide m:val="on"/>
                        <m:supHide m:val="on"/>
                        <m:ctrlPr>
                          <a:rPr lang="en-US" sz="700" i="1" smtClean="0">
                            <a:latin typeface="Cambria Math" panose="02040503050406030204" pitchFamily="18" charset="0"/>
                          </a:rPr>
                        </m:ctrlPr>
                      </m:naryPr>
                      <m:sub/>
                      <m:sup/>
                      <m:e>
                        <m:r>
                          <a:rPr lang="en-US" sz="700" i="1" smtClean="0">
                            <a:latin typeface="Cambria Math" panose="02040503050406030204" pitchFamily="18" charset="0"/>
                          </a:rPr>
                          <m:t>𝐹</m:t>
                        </m:r>
                        <m:r>
                          <a:rPr lang="en-US" sz="700" i="1" smtClean="0">
                            <a:latin typeface="Cambria Math" panose="02040503050406030204" pitchFamily="18" charset="0"/>
                          </a:rPr>
                          <m:t>=0</m:t>
                        </m:r>
                      </m:e>
                    </m:nary>
                  </m:oMath>
                </a14:m>
                <a:r>
                  <a:rPr lang="en-US" sz="700" dirty="0"/>
                  <a:t>,	</a:t>
                </a:r>
                <a14:m>
                  <m:oMath xmlns:m="http://schemas.openxmlformats.org/officeDocument/2006/math">
                    <m:r>
                      <a:rPr lang="en-US" sz="700" i="1">
                        <a:latin typeface="Cambria Math" panose="02040503050406030204" pitchFamily="18" charset="0"/>
                        <a:ea typeface="Cambria Math" panose="02040503050406030204" pitchFamily="18" charset="0"/>
                      </a:rPr>
                      <m:t>𝜏</m:t>
                    </m:r>
                    <m:r>
                      <a:rPr lang="en-US" sz="700" i="1">
                        <a:latin typeface="Cambria Math" panose="02040503050406030204" pitchFamily="18" charset="0"/>
                        <a:ea typeface="Cambria Math" panose="02040503050406030204" pitchFamily="18" charset="0"/>
                      </a:rPr>
                      <m:t>=</m:t>
                    </m:r>
                    <m:r>
                      <a:rPr lang="en-US" sz="700" i="1">
                        <a:latin typeface="Cambria Math" panose="02040503050406030204" pitchFamily="18" charset="0"/>
                        <a:ea typeface="Cambria Math" panose="02040503050406030204" pitchFamily="18" charset="0"/>
                      </a:rPr>
                      <m:t>𝑟𝐹</m:t>
                    </m:r>
                    <m:func>
                      <m:funcPr>
                        <m:ctrlPr>
                          <a:rPr lang="en-US" sz="700" i="1">
                            <a:latin typeface="Cambria Math" panose="02040503050406030204" pitchFamily="18" charset="0"/>
                            <a:ea typeface="Cambria Math" panose="02040503050406030204" pitchFamily="18" charset="0"/>
                          </a:rPr>
                        </m:ctrlPr>
                      </m:funcPr>
                      <m:fName>
                        <m:r>
                          <m:rPr>
                            <m:sty m:val="p"/>
                          </m:rPr>
                          <a:rPr lang="en-US" sz="700">
                            <a:latin typeface="Cambria Math" panose="02040503050406030204" pitchFamily="18" charset="0"/>
                            <a:ea typeface="Cambria Math" panose="02040503050406030204" pitchFamily="18" charset="0"/>
                          </a:rPr>
                          <m:t>sin</m:t>
                        </m:r>
                      </m:fName>
                      <m:e>
                        <m:r>
                          <a:rPr lang="en-US" sz="700" i="1">
                            <a:latin typeface="Cambria Math" panose="02040503050406030204" pitchFamily="18" charset="0"/>
                            <a:ea typeface="Cambria Math" panose="02040503050406030204" pitchFamily="18" charset="0"/>
                          </a:rPr>
                          <m:t>𝜃</m:t>
                        </m:r>
                      </m:e>
                    </m:func>
                  </m:oMath>
                </a14:m>
                <a:r>
                  <a:rPr lang="en-US" sz="700" dirty="0"/>
                  <a:t>,	</a:t>
                </a:r>
                <a14:m>
                  <m:oMath xmlns:m="http://schemas.openxmlformats.org/officeDocument/2006/math">
                    <m:nary>
                      <m:naryPr>
                        <m:chr m:val="∑"/>
                        <m:subHide m:val="on"/>
                        <m:supHide m:val="on"/>
                        <m:ctrlPr>
                          <a:rPr lang="en-US" sz="700" i="1" smtClean="0">
                            <a:latin typeface="Cambria Math" panose="02040503050406030204" pitchFamily="18" charset="0"/>
                          </a:rPr>
                        </m:ctrlPr>
                      </m:naryPr>
                      <m:sub/>
                      <m:sup/>
                      <m:e>
                        <m:r>
                          <a:rPr lang="en-US" sz="700" i="1" smtClean="0">
                            <a:latin typeface="Cambria Math" panose="02040503050406030204" pitchFamily="18" charset="0"/>
                            <a:ea typeface="Cambria Math" panose="02040503050406030204" pitchFamily="18" charset="0"/>
                          </a:rPr>
                          <m:t>𝜏</m:t>
                        </m:r>
                        <m:r>
                          <a:rPr lang="en-US" sz="700" i="1" smtClean="0">
                            <a:latin typeface="Cambria Math" panose="02040503050406030204" pitchFamily="18" charset="0"/>
                            <a:ea typeface="Cambria Math" panose="02040503050406030204" pitchFamily="18" charset="0"/>
                          </a:rPr>
                          <m:t>=0</m:t>
                        </m:r>
                      </m:e>
                    </m:nary>
                  </m:oMath>
                </a14:m>
                <a:endParaRPr lang="en-AU" sz="700" dirty="0"/>
              </a:p>
              <a:p>
                <a:pPr marL="0" indent="0">
                  <a:lnSpc>
                    <a:spcPct val="120000"/>
                  </a:lnSpc>
                  <a:buFont typeface="Arial"/>
                  <a:buNone/>
                </a:pPr>
                <a:r>
                  <a:rPr lang="en-US" sz="800" u="sng" dirty="0"/>
                  <a:t>Science as a Human Endeavour</a:t>
                </a:r>
              </a:p>
              <a:p>
                <a:pPr marL="0" indent="0">
                  <a:lnSpc>
                    <a:spcPct val="120000"/>
                  </a:lnSpc>
                  <a:buFont typeface="Arial"/>
                  <a:buNone/>
                </a:pPr>
                <a:r>
                  <a:rPr lang="en-US" sz="700" dirty="0"/>
                  <a:t>Artificial satellites are used for communication, navigation, remote-sensing and research. Their orbits and uses are classified by altitude (low, medium or high Earth orbits) and by inclination (equatorial, polar and sun-synchronous orbits). Communication via satellite is now used for global positioning systems (GPS), satellites phones and television. Navigation services support management and monitoring of traffic and aircraft movement. Geographic information science uses data from satellites to monitor population movement, biodiversity and ocean currents.</a:t>
                </a:r>
                <a:endParaRPr lang="en-AU" sz="700" dirty="0"/>
              </a:p>
            </p:txBody>
          </p:sp>
        </mc:Choice>
        <mc:Fallback xmlns="">
          <p:sp>
            <p:nvSpPr>
              <p:cNvPr id="22" name="Content Placeholder 2">
                <a:extLst>
                  <a:ext uri="{FF2B5EF4-FFF2-40B4-BE49-F238E27FC236}">
                    <a16:creationId xmlns:a16="http://schemas.microsoft.com/office/drawing/2014/main" id="{8602D239-8790-4740-953B-3ACEF84D737A}"/>
                  </a:ext>
                </a:extLst>
              </p:cNvPr>
              <p:cNvSpPr txBox="1">
                <a:spLocks noRot="1" noChangeAspect="1" noMove="1" noResize="1" noEditPoints="1" noAdjustHandles="1" noChangeArrowheads="1" noChangeShapeType="1" noTextEdit="1"/>
              </p:cNvSpPr>
              <p:nvPr/>
            </p:nvSpPr>
            <p:spPr>
              <a:xfrm>
                <a:off x="6096000" y="1770742"/>
                <a:ext cx="5965373" cy="4963885"/>
              </a:xfrm>
              <a:prstGeom prst="rect">
                <a:avLst/>
              </a:prstGeom>
              <a:blipFill>
                <a:blip r:embed="rId4"/>
                <a:stretch>
                  <a:fillRect l="-1124"/>
                </a:stretch>
              </a:blipFill>
            </p:spPr>
            <p:txBody>
              <a:bodyPr/>
              <a:lstStyle/>
              <a:p>
                <a:r>
                  <a:rPr lang="en-AU">
                    <a:noFill/>
                  </a:rPr>
                  <a:t> </a:t>
                </a:r>
              </a:p>
            </p:txBody>
          </p:sp>
        </mc:Fallback>
      </mc:AlternateContent>
    </p:spTree>
    <p:extLst>
      <p:ext uri="{BB962C8B-B14F-4D97-AF65-F5344CB8AC3E}">
        <p14:creationId xmlns:p14="http://schemas.microsoft.com/office/powerpoint/2010/main" val="1433220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AF7AA-526B-4600-B055-7FF8A8799DD6}"/>
              </a:ext>
            </a:extLst>
          </p:cNvPr>
          <p:cNvSpPr>
            <a:spLocks noGrp="1"/>
          </p:cNvSpPr>
          <p:nvPr>
            <p:ph type="title"/>
          </p:nvPr>
        </p:nvSpPr>
        <p:spPr/>
        <p:txBody>
          <a:bodyPr/>
          <a:lstStyle/>
          <a:p>
            <a:r>
              <a:rPr lang="en-US" dirty="0"/>
              <a:t>Example 4</a:t>
            </a:r>
            <a:endParaRPr lang="en-AU" dirty="0"/>
          </a:p>
        </p:txBody>
      </p:sp>
      <p:sp>
        <p:nvSpPr>
          <p:cNvPr id="3" name="Content Placeholder 2">
            <a:extLst>
              <a:ext uri="{FF2B5EF4-FFF2-40B4-BE49-F238E27FC236}">
                <a16:creationId xmlns:a16="http://schemas.microsoft.com/office/drawing/2014/main" id="{BA2D74BF-980B-4971-94D1-1BFAA34793AB}"/>
              </a:ext>
            </a:extLst>
          </p:cNvPr>
          <p:cNvSpPr>
            <a:spLocks noGrp="1"/>
          </p:cNvSpPr>
          <p:nvPr>
            <p:ph idx="1"/>
          </p:nvPr>
        </p:nvSpPr>
        <p:spPr>
          <a:xfrm>
            <a:off x="685801" y="2142067"/>
            <a:ext cx="10131425" cy="4511775"/>
          </a:xfrm>
        </p:spPr>
        <p:txBody>
          <a:bodyPr anchor="t"/>
          <a:lstStyle/>
          <a:p>
            <a:pPr marL="0" indent="0">
              <a:buNone/>
            </a:pPr>
            <a:r>
              <a:rPr lang="en-US" dirty="0"/>
              <a:t>A footballer kicks a ball at 30 m s</a:t>
            </a:r>
            <a:r>
              <a:rPr lang="en-US" baseline="30000" dirty="0"/>
              <a:t>-1 </a:t>
            </a:r>
            <a:r>
              <a:rPr lang="en-US" dirty="0"/>
              <a:t>at an angle of 30</a:t>
            </a:r>
            <a:r>
              <a:rPr lang="en-US" baseline="30000" dirty="0"/>
              <a:t>◦</a:t>
            </a:r>
            <a:r>
              <a:rPr lang="en-US" dirty="0"/>
              <a:t> to the horizontal. Determine the following.</a:t>
            </a:r>
          </a:p>
          <a:p>
            <a:pPr marL="0" indent="0">
              <a:buNone/>
            </a:pPr>
            <a:r>
              <a:rPr lang="en-US" dirty="0"/>
              <a:t>a) </a:t>
            </a:r>
            <a:r>
              <a:rPr lang="en-US" dirty="0" err="1"/>
              <a:t>u</a:t>
            </a:r>
            <a:r>
              <a:rPr lang="en-US" baseline="-25000" dirty="0" err="1"/>
              <a:t>v</a:t>
            </a:r>
            <a:endParaRPr lang="en-US" baseline="-25000" dirty="0"/>
          </a:p>
          <a:p>
            <a:pPr marL="0" indent="0">
              <a:buNone/>
            </a:pPr>
            <a:r>
              <a:rPr lang="en-US" dirty="0"/>
              <a:t>15 m s</a:t>
            </a:r>
            <a:r>
              <a:rPr lang="en-US" baseline="30000" dirty="0"/>
              <a:t>-1</a:t>
            </a:r>
          </a:p>
          <a:p>
            <a:pPr marL="0" indent="0">
              <a:buNone/>
            </a:pPr>
            <a:r>
              <a:rPr lang="en-US" dirty="0"/>
              <a:t>b) u</a:t>
            </a:r>
            <a:r>
              <a:rPr lang="en-US" baseline="-25000" dirty="0"/>
              <a:t>h</a:t>
            </a:r>
          </a:p>
          <a:p>
            <a:pPr marL="0" indent="0">
              <a:buNone/>
            </a:pPr>
            <a:r>
              <a:rPr lang="en-US" dirty="0"/>
              <a:t>25.98076211 m s</a:t>
            </a:r>
            <a:r>
              <a:rPr lang="en-US" baseline="30000" dirty="0"/>
              <a:t>-1</a:t>
            </a:r>
            <a:endParaRPr lang="en-US" dirty="0"/>
          </a:p>
          <a:p>
            <a:pPr marL="0" indent="0">
              <a:buNone/>
            </a:pPr>
            <a:r>
              <a:rPr lang="en-US" dirty="0"/>
              <a:t>c) t</a:t>
            </a:r>
          </a:p>
          <a:p>
            <a:pPr marL="0" indent="0">
              <a:buNone/>
            </a:pPr>
            <a:r>
              <a:rPr lang="en-US" dirty="0"/>
              <a:t>3.06122449 s</a:t>
            </a:r>
          </a:p>
          <a:p>
            <a:pPr marL="0" indent="0">
              <a:buNone/>
            </a:pPr>
            <a:r>
              <a:rPr lang="en-US" dirty="0"/>
              <a:t>d) Range</a:t>
            </a:r>
          </a:p>
          <a:p>
            <a:pPr marL="0" indent="0">
              <a:buNone/>
            </a:pPr>
            <a:r>
              <a:rPr lang="en-US" dirty="0"/>
              <a:t>79.5 m</a:t>
            </a:r>
          </a:p>
          <a:p>
            <a:pPr marL="0" indent="0">
              <a:buNone/>
            </a:pPr>
            <a:r>
              <a:rPr lang="en-US" dirty="0"/>
              <a:t>e) Max height</a:t>
            </a:r>
          </a:p>
          <a:p>
            <a:pPr marL="0" indent="0">
              <a:buNone/>
            </a:pPr>
            <a:r>
              <a:rPr lang="en-AU" dirty="0"/>
              <a:t>11.5 m</a:t>
            </a:r>
          </a:p>
        </p:txBody>
      </p:sp>
    </p:spTree>
    <p:extLst>
      <p:ext uri="{BB962C8B-B14F-4D97-AF65-F5344CB8AC3E}">
        <p14:creationId xmlns:p14="http://schemas.microsoft.com/office/powerpoint/2010/main" val="393038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59699"/>
            <a:ext cx="10131425" cy="926892"/>
          </a:xfrm>
        </p:spPr>
        <p:txBody>
          <a:bodyPr/>
          <a:lstStyle/>
          <a:p>
            <a:r>
              <a:rPr lang="en-US" dirty="0"/>
              <a:t>Example 5</a:t>
            </a:r>
            <a:endParaRPr lang="en-AU" dirty="0"/>
          </a:p>
        </p:txBody>
      </p:sp>
      <p:sp>
        <p:nvSpPr>
          <p:cNvPr id="3" name="Content Placeholder 2"/>
          <p:cNvSpPr>
            <a:spLocks noGrp="1"/>
          </p:cNvSpPr>
          <p:nvPr>
            <p:ph idx="1"/>
          </p:nvPr>
        </p:nvSpPr>
        <p:spPr>
          <a:xfrm>
            <a:off x="685801" y="1266669"/>
            <a:ext cx="10131425" cy="5358983"/>
          </a:xfrm>
        </p:spPr>
        <p:txBody>
          <a:bodyPr>
            <a:normAutofit/>
          </a:bodyPr>
          <a:lstStyle/>
          <a:p>
            <a:pPr marL="0" indent="0">
              <a:buNone/>
            </a:pPr>
            <a:r>
              <a:rPr lang="en-AU" dirty="0"/>
              <a:t>A diver runs and dives off a 10 m high tower with a velocity of 4.0 m s</a:t>
            </a:r>
            <a:r>
              <a:rPr lang="en-AU" baseline="30000" dirty="0"/>
              <a:t>-1</a:t>
            </a:r>
            <a:r>
              <a:rPr lang="en-AU" dirty="0"/>
              <a:t> at an angle of 70</a:t>
            </a:r>
            <a:r>
              <a:rPr lang="en-AU" baseline="30000" dirty="0"/>
              <a:t>◦</a:t>
            </a:r>
            <a:r>
              <a:rPr lang="en-AU" dirty="0"/>
              <a:t> to the horizontal. Determine:</a:t>
            </a:r>
          </a:p>
          <a:p>
            <a:pPr marL="342900" indent="-342900">
              <a:buAutoNum type="alphaLcParenR"/>
            </a:pPr>
            <a:r>
              <a:rPr lang="en-AU" dirty="0"/>
              <a:t>Maximum height reached.</a:t>
            </a:r>
          </a:p>
          <a:p>
            <a:pPr marL="0" indent="0">
              <a:buNone/>
            </a:pPr>
            <a:r>
              <a:rPr lang="en-AU" dirty="0"/>
              <a:t>10.7 m</a:t>
            </a:r>
          </a:p>
          <a:p>
            <a:pPr marL="0" indent="0">
              <a:buNone/>
            </a:pPr>
            <a:r>
              <a:rPr lang="en-AU" dirty="0"/>
              <a:t>b) Horizontal distance to reach maximum height.</a:t>
            </a:r>
          </a:p>
          <a:p>
            <a:pPr marL="0" indent="0">
              <a:buNone/>
            </a:pPr>
            <a:r>
              <a:rPr lang="en-AU" dirty="0"/>
              <a:t>0.525 m</a:t>
            </a:r>
          </a:p>
          <a:p>
            <a:pPr marL="0" indent="0">
              <a:buNone/>
            </a:pPr>
            <a:r>
              <a:rPr lang="en-AU" dirty="0"/>
              <a:t>c) Total distance travelled horizontally</a:t>
            </a:r>
          </a:p>
          <a:p>
            <a:pPr marL="0" indent="0">
              <a:buNone/>
            </a:pPr>
            <a:r>
              <a:rPr lang="en-AU" dirty="0"/>
              <a:t>2.55 m</a:t>
            </a:r>
          </a:p>
          <a:p>
            <a:pPr marL="0" indent="0">
              <a:buNone/>
            </a:pPr>
            <a:r>
              <a:rPr lang="en-AU" dirty="0"/>
              <a:t>d) Total time in the air</a:t>
            </a:r>
          </a:p>
          <a:p>
            <a:pPr marL="0" indent="0">
              <a:buNone/>
            </a:pPr>
            <a:r>
              <a:rPr lang="en-AU" dirty="0"/>
              <a:t>1.862711759 s</a:t>
            </a:r>
          </a:p>
          <a:p>
            <a:pPr marL="0" indent="0">
              <a:buNone/>
            </a:pPr>
            <a:r>
              <a:rPr lang="en-AU" dirty="0"/>
              <a:t>e) Velocity on landing.</a:t>
            </a:r>
          </a:p>
          <a:p>
            <a:pPr marL="0" indent="0">
              <a:buNone/>
            </a:pPr>
            <a:r>
              <a:rPr lang="en-US" dirty="0" err="1"/>
              <a:t>v</a:t>
            </a:r>
            <a:r>
              <a:rPr lang="en-US" baseline="-25000" dirty="0" err="1"/>
              <a:t>v</a:t>
            </a:r>
            <a:r>
              <a:rPr lang="en-US" dirty="0"/>
              <a:t>=-14.49580476   </a:t>
            </a:r>
            <a:r>
              <a:rPr lang="en-US" dirty="0" err="1"/>
              <a:t>v</a:t>
            </a:r>
            <a:r>
              <a:rPr lang="en-US" baseline="-25000" dirty="0" err="1"/>
              <a:t>h</a:t>
            </a:r>
            <a:r>
              <a:rPr lang="en-US" dirty="0"/>
              <a:t>=1.368080573   v= 15.0 m s</a:t>
            </a:r>
            <a:r>
              <a:rPr lang="en-US" baseline="30000" dirty="0"/>
              <a:t>-1 </a:t>
            </a:r>
            <a:r>
              <a:rPr lang="en-US" dirty="0"/>
              <a:t>5.42</a:t>
            </a:r>
            <a:r>
              <a:rPr lang="en-US" dirty="0">
                <a:latin typeface="Calibri" panose="020F0502020204030204" pitchFamily="34" charset="0"/>
                <a:cs typeface="Calibri" panose="020F0502020204030204" pitchFamily="34" charset="0"/>
              </a:rPr>
              <a:t>° from vertical</a:t>
            </a:r>
            <a:endParaRPr lang="en-US" dirty="0"/>
          </a:p>
        </p:txBody>
      </p:sp>
    </p:spTree>
    <p:extLst>
      <p:ext uri="{BB962C8B-B14F-4D97-AF65-F5344CB8AC3E}">
        <p14:creationId xmlns:p14="http://schemas.microsoft.com/office/powerpoint/2010/main" val="252696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 resistance</a:t>
            </a:r>
            <a:endParaRPr lang="en-AU" dirty="0"/>
          </a:p>
        </p:txBody>
      </p:sp>
      <p:sp>
        <p:nvSpPr>
          <p:cNvPr id="3" name="Content Placeholder 2"/>
          <p:cNvSpPr>
            <a:spLocks noGrp="1"/>
          </p:cNvSpPr>
          <p:nvPr>
            <p:ph idx="1"/>
          </p:nvPr>
        </p:nvSpPr>
        <p:spPr/>
        <p:txBody>
          <a:bodyPr>
            <a:normAutofit fontScale="92500" lnSpcReduction="10000"/>
          </a:bodyPr>
          <a:lstStyle/>
          <a:p>
            <a:r>
              <a:rPr lang="en-AU" dirty="0"/>
              <a:t>Ignoring air resistance the path of projectile is parabolic.</a:t>
            </a:r>
          </a:p>
          <a:p>
            <a:r>
              <a:rPr lang="en-AU" dirty="0"/>
              <a:t>Air resistance opposes the direction of motion of projectile. It has the following effects on the pathway of projectile.</a:t>
            </a:r>
          </a:p>
          <a:p>
            <a:pPr marL="0" indent="0">
              <a:buNone/>
            </a:pPr>
            <a:endParaRPr lang="en-AU" dirty="0"/>
          </a:p>
          <a:p>
            <a:pPr lvl="0"/>
            <a:r>
              <a:rPr lang="en-AU" dirty="0"/>
              <a:t>Reduce its maximum height and peaks earlier</a:t>
            </a:r>
          </a:p>
          <a:p>
            <a:pPr lvl="0"/>
            <a:r>
              <a:rPr lang="en-AU" dirty="0"/>
              <a:t>Reduce its calculated range</a:t>
            </a:r>
          </a:p>
          <a:p>
            <a:pPr lvl="0"/>
            <a:r>
              <a:rPr lang="en-AU" dirty="0"/>
              <a:t>Increase angle of descent.</a:t>
            </a:r>
          </a:p>
          <a:p>
            <a:endParaRPr lang="en-AU" dirty="0"/>
          </a:p>
          <a:p>
            <a:r>
              <a:rPr lang="en-AU" dirty="0"/>
              <a:t>Draw a diagram of soccer ball being kicked to make a goal with pathway a) ignoring air resistance and pathway b) including air resistance.</a:t>
            </a:r>
          </a:p>
          <a:p>
            <a:endParaRPr lang="en-AU" dirty="0"/>
          </a:p>
        </p:txBody>
      </p:sp>
    </p:spTree>
    <p:extLst>
      <p:ext uri="{BB962C8B-B14F-4D97-AF65-F5344CB8AC3E}">
        <p14:creationId xmlns:p14="http://schemas.microsoft.com/office/powerpoint/2010/main" val="401236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8A32-9403-4482-96C6-9E0FE2ED2A56}"/>
              </a:ext>
            </a:extLst>
          </p:cNvPr>
          <p:cNvSpPr>
            <a:spLocks noGrp="1"/>
          </p:cNvSpPr>
          <p:nvPr>
            <p:ph type="title"/>
          </p:nvPr>
        </p:nvSpPr>
        <p:spPr/>
        <p:txBody>
          <a:bodyPr/>
          <a:lstStyle/>
          <a:p>
            <a:r>
              <a:rPr lang="en-US" dirty="0"/>
              <a:t>Applying air resistance</a:t>
            </a:r>
            <a:endParaRPr lang="en-AU" dirty="0"/>
          </a:p>
        </p:txBody>
      </p:sp>
      <p:sp>
        <p:nvSpPr>
          <p:cNvPr id="3" name="Content Placeholder 2">
            <a:extLst>
              <a:ext uri="{FF2B5EF4-FFF2-40B4-BE49-F238E27FC236}">
                <a16:creationId xmlns:a16="http://schemas.microsoft.com/office/drawing/2014/main" id="{25FA14A1-5313-44B3-B24F-D0B8C3B11F08}"/>
              </a:ext>
            </a:extLst>
          </p:cNvPr>
          <p:cNvSpPr>
            <a:spLocks noGrp="1"/>
          </p:cNvSpPr>
          <p:nvPr>
            <p:ph idx="1"/>
          </p:nvPr>
        </p:nvSpPr>
        <p:spPr/>
        <p:txBody>
          <a:bodyPr/>
          <a:lstStyle/>
          <a:p>
            <a:pPr marL="0" indent="0">
              <a:buNone/>
            </a:pPr>
            <a:r>
              <a:rPr lang="en-AU" dirty="0"/>
              <a:t>For a projectile moving in air:</a:t>
            </a:r>
          </a:p>
          <a:p>
            <a:endParaRPr lang="en-AU" dirty="0"/>
          </a:p>
          <a:p>
            <a:pPr lvl="0"/>
            <a:r>
              <a:rPr lang="en-AU" dirty="0"/>
              <a:t>Why is the angle of descent greater than the angle of projection?</a:t>
            </a:r>
          </a:p>
          <a:p>
            <a:pPr lvl="0"/>
            <a:r>
              <a:rPr lang="en-AU" dirty="0"/>
              <a:t>Is the time on upward journey different to time on downward journey? (Hint: consider vertical forces acting on projectile up and down)</a:t>
            </a:r>
          </a:p>
          <a:p>
            <a:pPr marL="0" lvl="0" indent="0">
              <a:buNone/>
            </a:pPr>
            <a:br>
              <a:rPr lang="en-AU" dirty="0"/>
            </a:br>
            <a:r>
              <a:rPr lang="en-AU" dirty="0"/>
              <a:t> </a:t>
            </a:r>
          </a:p>
          <a:p>
            <a:endParaRPr lang="en-AU" dirty="0"/>
          </a:p>
        </p:txBody>
      </p:sp>
    </p:spTree>
    <p:extLst>
      <p:ext uri="{BB962C8B-B14F-4D97-AF65-F5344CB8AC3E}">
        <p14:creationId xmlns:p14="http://schemas.microsoft.com/office/powerpoint/2010/main" val="73743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B1D-7D31-4B48-95D1-F0540CD25FB1}"/>
              </a:ext>
            </a:extLst>
          </p:cNvPr>
          <p:cNvSpPr>
            <a:spLocks noGrp="1"/>
          </p:cNvSpPr>
          <p:nvPr>
            <p:ph type="title"/>
          </p:nvPr>
        </p:nvSpPr>
        <p:spPr/>
        <p:txBody>
          <a:bodyPr/>
          <a:lstStyle/>
          <a:p>
            <a:r>
              <a:rPr lang="en-US" dirty="0"/>
              <a:t>Circular motion</a:t>
            </a:r>
            <a:endParaRPr lang="en-AU" dirty="0"/>
          </a:p>
        </p:txBody>
      </p:sp>
      <p:sp>
        <p:nvSpPr>
          <p:cNvPr id="3" name="Content Placeholder 2">
            <a:extLst>
              <a:ext uri="{FF2B5EF4-FFF2-40B4-BE49-F238E27FC236}">
                <a16:creationId xmlns:a16="http://schemas.microsoft.com/office/drawing/2014/main" id="{B47B0363-FBDB-4213-8A97-9AB74D95BC4C}"/>
              </a:ext>
            </a:extLst>
          </p:cNvPr>
          <p:cNvSpPr>
            <a:spLocks noGrp="1"/>
          </p:cNvSpPr>
          <p:nvPr>
            <p:ph idx="1"/>
          </p:nvPr>
        </p:nvSpPr>
        <p:spPr/>
        <p:txBody>
          <a:bodyPr anchor="t"/>
          <a:lstStyle/>
          <a:p>
            <a:r>
              <a:rPr lang="en-US" dirty="0"/>
              <a:t>If an object experiences a </a:t>
            </a:r>
            <a:r>
              <a:rPr lang="en-US" b="1" u="sng" dirty="0"/>
              <a:t>net</a:t>
            </a:r>
            <a:r>
              <a:rPr lang="en-US" dirty="0"/>
              <a:t> force of constant magnitude perpendicular to its velocity it will undergo uniform circular motion</a:t>
            </a:r>
            <a:endParaRPr lang="en-AU" dirty="0"/>
          </a:p>
        </p:txBody>
      </p:sp>
      <p:pic>
        <p:nvPicPr>
          <p:cNvPr id="1028" name="Picture 4" descr="Image result for sun earth moon orbit gif">
            <a:extLst>
              <a:ext uri="{FF2B5EF4-FFF2-40B4-BE49-F238E27FC236}">
                <a16:creationId xmlns:a16="http://schemas.microsoft.com/office/drawing/2014/main" id="{81FF472C-02C1-4016-ADB6-7DFB8860920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3812" y="3181709"/>
            <a:ext cx="4626059" cy="289128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CCEEEF7-C416-4023-B612-72AB50754814}"/>
              </a:ext>
            </a:extLst>
          </p:cNvPr>
          <p:cNvGrpSpPr/>
          <p:nvPr/>
        </p:nvGrpSpPr>
        <p:grpSpPr>
          <a:xfrm>
            <a:off x="5643762" y="2647352"/>
            <a:ext cx="5253393" cy="3960000"/>
            <a:chOff x="5643762" y="2647352"/>
            <a:chExt cx="5253393" cy="3960000"/>
          </a:xfrm>
        </p:grpSpPr>
        <p:sp>
          <p:nvSpPr>
            <p:cNvPr id="4" name="Oval 3">
              <a:extLst>
                <a:ext uri="{FF2B5EF4-FFF2-40B4-BE49-F238E27FC236}">
                  <a16:creationId xmlns:a16="http://schemas.microsoft.com/office/drawing/2014/main" id="{E875B6D5-9D59-4EF5-83C6-CE242C3971DC}"/>
                </a:ext>
              </a:extLst>
            </p:cNvPr>
            <p:cNvSpPr/>
            <p:nvPr/>
          </p:nvSpPr>
          <p:spPr>
            <a:xfrm>
              <a:off x="8258355" y="3955698"/>
              <a:ext cx="1317600" cy="131760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2A34CE94-3971-491F-A8EC-8E4B32B3522C}"/>
                </a:ext>
              </a:extLst>
            </p:cNvPr>
            <p:cNvSpPr/>
            <p:nvPr/>
          </p:nvSpPr>
          <p:spPr>
            <a:xfrm>
              <a:off x="6937155" y="2647352"/>
              <a:ext cx="39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24D8A568-82FB-4A92-8D45-B78B94BD9CE0}"/>
                </a:ext>
              </a:extLst>
            </p:cNvPr>
            <p:cNvSpPr/>
            <p:nvPr/>
          </p:nvSpPr>
          <p:spPr>
            <a:xfrm>
              <a:off x="7186380" y="3249000"/>
              <a:ext cx="360000" cy="360000"/>
            </a:xfrm>
            <a:prstGeom prst="ellipse">
              <a:avLst/>
            </a:prstGeom>
            <a:solidFill>
              <a:srgbClr val="EBEBE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Arrow Connector 7">
              <a:extLst>
                <a:ext uri="{FF2B5EF4-FFF2-40B4-BE49-F238E27FC236}">
                  <a16:creationId xmlns:a16="http://schemas.microsoft.com/office/drawing/2014/main" id="{1AD2B9C1-CE0A-4CC7-BA23-25EFFEBEFC8C}"/>
                </a:ext>
              </a:extLst>
            </p:cNvPr>
            <p:cNvCxnSpPr>
              <a:cxnSpLocks/>
            </p:cNvCxnSpPr>
            <p:nvPr/>
          </p:nvCxnSpPr>
          <p:spPr>
            <a:xfrm>
              <a:off x="7366380" y="3429000"/>
              <a:ext cx="575673" cy="441385"/>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FEBC805-446C-4A96-95D4-B94E1CC19CE3}"/>
                </a:ext>
              </a:extLst>
            </p:cNvPr>
            <p:cNvCxnSpPr>
              <a:cxnSpLocks/>
            </p:cNvCxnSpPr>
            <p:nvPr/>
          </p:nvCxnSpPr>
          <p:spPr>
            <a:xfrm rot="5400000">
              <a:off x="6857123" y="3496144"/>
              <a:ext cx="575673" cy="441385"/>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C0ED913-5BA7-45BD-A406-E99B696B115E}"/>
                </a:ext>
              </a:extLst>
            </p:cNvPr>
            <p:cNvSpPr txBox="1"/>
            <p:nvPr/>
          </p:nvSpPr>
          <p:spPr>
            <a:xfrm>
              <a:off x="7838188" y="2975402"/>
              <a:ext cx="2929495" cy="830997"/>
            </a:xfrm>
            <a:prstGeom prst="rect">
              <a:avLst/>
            </a:prstGeom>
            <a:noFill/>
          </p:spPr>
          <p:txBody>
            <a:bodyPr wrap="square" rtlCol="0">
              <a:spAutoFit/>
            </a:bodyPr>
            <a:lstStyle/>
            <a:p>
              <a:r>
                <a:rPr lang="en-US" sz="1600" dirty="0"/>
                <a:t>weight towards center of </a:t>
              </a:r>
              <a:br>
                <a:rPr lang="en-US" sz="1600" dirty="0"/>
              </a:br>
              <a:r>
                <a:rPr lang="en-US" sz="1600" dirty="0"/>
                <a:t>Earth perpendicular to instantaneous velocity</a:t>
              </a:r>
              <a:endParaRPr lang="en-AU" sz="1600" dirty="0"/>
            </a:p>
          </p:txBody>
        </p:sp>
        <p:sp>
          <p:nvSpPr>
            <p:cNvPr id="14" name="TextBox 13">
              <a:extLst>
                <a:ext uri="{FF2B5EF4-FFF2-40B4-BE49-F238E27FC236}">
                  <a16:creationId xmlns:a16="http://schemas.microsoft.com/office/drawing/2014/main" id="{B54EB893-AAD1-49EA-8431-297F377F322F}"/>
                </a:ext>
              </a:extLst>
            </p:cNvPr>
            <p:cNvSpPr txBox="1"/>
            <p:nvPr/>
          </p:nvSpPr>
          <p:spPr>
            <a:xfrm>
              <a:off x="5643762" y="3362034"/>
              <a:ext cx="1764037" cy="584775"/>
            </a:xfrm>
            <a:prstGeom prst="rect">
              <a:avLst/>
            </a:prstGeom>
            <a:noFill/>
          </p:spPr>
          <p:txBody>
            <a:bodyPr wrap="square" rtlCol="0">
              <a:spAutoFit/>
            </a:bodyPr>
            <a:lstStyle/>
            <a:p>
              <a:r>
                <a:rPr lang="en-US" sz="1600" dirty="0"/>
                <a:t>instantaneous velocity</a:t>
              </a:r>
              <a:endParaRPr lang="en-AU" sz="1600" dirty="0"/>
            </a:p>
          </p:txBody>
        </p:sp>
      </p:grpSp>
    </p:spTree>
    <p:extLst>
      <p:ext uri="{BB962C8B-B14F-4D97-AF65-F5344CB8AC3E}">
        <p14:creationId xmlns:p14="http://schemas.microsoft.com/office/powerpoint/2010/main" val="3035338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0373-1B95-43AB-A158-2429DABBD3A2}"/>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EF42CDEB-D26E-4853-B537-A27FA6434843}"/>
              </a:ext>
            </a:extLst>
          </p:cNvPr>
          <p:cNvSpPr>
            <a:spLocks noGrp="1"/>
          </p:cNvSpPr>
          <p:nvPr>
            <p:ph idx="1"/>
          </p:nvPr>
        </p:nvSpPr>
        <p:spPr/>
        <p:txBody>
          <a:bodyPr/>
          <a:lstStyle/>
          <a:p>
            <a:endParaRPr lang="en-AU"/>
          </a:p>
        </p:txBody>
      </p:sp>
      <p:grpSp>
        <p:nvGrpSpPr>
          <p:cNvPr id="5" name="Group 4">
            <a:extLst>
              <a:ext uri="{FF2B5EF4-FFF2-40B4-BE49-F238E27FC236}">
                <a16:creationId xmlns:a16="http://schemas.microsoft.com/office/drawing/2014/main" id="{85C10C7A-22F0-4A8E-973A-1729CAB15644}"/>
              </a:ext>
            </a:extLst>
          </p:cNvPr>
          <p:cNvGrpSpPr/>
          <p:nvPr/>
        </p:nvGrpSpPr>
        <p:grpSpPr>
          <a:xfrm>
            <a:off x="0" y="609599"/>
            <a:ext cx="12192000" cy="5201102"/>
            <a:chOff x="0" y="609599"/>
            <a:chExt cx="12192000" cy="5201102"/>
          </a:xfrm>
        </p:grpSpPr>
        <p:pic>
          <p:nvPicPr>
            <p:cNvPr id="6146" name="Picture 2" descr="Image result for projectile motion in to satellite">
              <a:extLst>
                <a:ext uri="{FF2B5EF4-FFF2-40B4-BE49-F238E27FC236}">
                  <a16:creationId xmlns:a16="http://schemas.microsoft.com/office/drawing/2014/main" id="{8F1BB4AD-8E09-438E-90A9-A5FCD1108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599"/>
              <a:ext cx="12192000" cy="48674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7AD251-8AAF-4359-A40B-68C817495384}"/>
                </a:ext>
              </a:extLst>
            </p:cNvPr>
            <p:cNvSpPr txBox="1"/>
            <p:nvPr/>
          </p:nvSpPr>
          <p:spPr>
            <a:xfrm>
              <a:off x="3143910" y="5595257"/>
              <a:ext cx="5904180" cy="215444"/>
            </a:xfrm>
            <a:prstGeom prst="rect">
              <a:avLst/>
            </a:prstGeom>
            <a:noFill/>
          </p:spPr>
          <p:txBody>
            <a:bodyPr wrap="none" rtlCol="0">
              <a:spAutoFit/>
            </a:bodyPr>
            <a:lstStyle/>
            <a:p>
              <a:r>
                <a:rPr lang="en-US" sz="800" dirty="0"/>
                <a:t>(http://www.hscstudyguides.com.au/hsc-physics-course-summary/hsc-physics-course-summary-space/rocket-launches-orbital-motion/)</a:t>
              </a:r>
              <a:endParaRPr lang="en-AU" sz="800" dirty="0"/>
            </a:p>
          </p:txBody>
        </p:sp>
      </p:grpSp>
    </p:spTree>
    <p:extLst>
      <p:ext uri="{BB962C8B-B14F-4D97-AF65-F5344CB8AC3E}">
        <p14:creationId xmlns:p14="http://schemas.microsoft.com/office/powerpoint/2010/main" val="1204340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469C-C9D9-4267-889D-7395E999C69D}"/>
              </a:ext>
            </a:extLst>
          </p:cNvPr>
          <p:cNvSpPr>
            <a:spLocks noGrp="1"/>
          </p:cNvSpPr>
          <p:nvPr>
            <p:ph type="title"/>
          </p:nvPr>
        </p:nvSpPr>
        <p:spPr/>
        <p:txBody>
          <a:bodyPr/>
          <a:lstStyle/>
          <a:p>
            <a:r>
              <a:rPr lang="en-US" dirty="0"/>
              <a:t>Velocity in circular motion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AB3A3C-0374-45A0-8AFE-1EEA4AE44096}"/>
                  </a:ext>
                </a:extLst>
              </p:cNvPr>
              <p:cNvSpPr>
                <a:spLocks noGrp="1"/>
              </p:cNvSpPr>
              <p:nvPr>
                <p:ph idx="1"/>
              </p:nvPr>
            </p:nvSpPr>
            <p:spPr>
              <a:xfrm>
                <a:off x="685801" y="2142067"/>
                <a:ext cx="10131425" cy="4494522"/>
              </a:xfrm>
            </p:spPr>
            <p:txBody>
              <a:bodyPr anchor="t">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𝑣</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num>
                        <m:den>
                          <m:r>
                            <a:rPr lang="en-US" i="1">
                              <a:latin typeface="Cambria Math" panose="02040503050406030204" pitchFamily="18" charset="0"/>
                            </a:rPr>
                            <m:t>𝑇</m:t>
                          </m:r>
                        </m:den>
                      </m:f>
                    </m:oMath>
                  </m:oMathPara>
                </a14:m>
                <a:endParaRPr lang="en-US" sz="8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𝑣𝑒𝑙𝑜𝑐𝑖𝑡𝑦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𝑟𝑎𝑑𝑖𝑢𝑠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𝑝𝑒𝑟𝑖𝑜𝑑</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a:p>
                <a:pPr marL="0" indent="0">
                  <a:buNone/>
                </a:pPr>
                <a:endParaRPr lang="en-US" dirty="0"/>
              </a:p>
              <a:p>
                <a:r>
                  <a:rPr lang="en-US" dirty="0"/>
                  <a:t>Simply a version of </a:t>
                </a:r>
                <a14:m>
                  <m:oMath xmlns:m="http://schemas.openxmlformats.org/officeDocument/2006/math">
                    <m:r>
                      <a:rPr lang="en-US" b="0" i="1" smtClean="0">
                        <a:latin typeface="Cambria Math" panose="02040503050406030204" pitchFamily="18" charset="0"/>
                      </a:rPr>
                      <m:t>𝑠𝑝𝑒𝑒𝑑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𝑑𝑖𝑠𝑡𝑎𝑛𝑐𝑒</m:t>
                        </m:r>
                      </m:num>
                      <m:den>
                        <m:r>
                          <a:rPr lang="en-US" b="0" i="1" smtClean="0">
                            <a:latin typeface="Cambria Math" panose="02040503050406030204" pitchFamily="18" charset="0"/>
                          </a:rPr>
                          <m:t>𝑡𝑖𝑚𝑒</m:t>
                        </m:r>
                      </m:den>
                    </m:f>
                  </m:oMath>
                </a14:m>
                <a:endParaRPr lang="en-US" dirty="0"/>
              </a:p>
              <a:p>
                <a:r>
                  <a:rPr lang="en-US" dirty="0"/>
                  <a:t>2</a:t>
                </a:r>
                <a:r>
                  <a:rPr lang="el-GR" dirty="0"/>
                  <a:t>π</a:t>
                </a:r>
                <a:r>
                  <a:rPr lang="en-US" dirty="0"/>
                  <a:t>r is the circumference so distance travelled in a complete loop</a:t>
                </a:r>
              </a:p>
              <a:p>
                <a:r>
                  <a:rPr lang="en-US" dirty="0"/>
                  <a:t>T is the time taken for a complete loop</a:t>
                </a:r>
              </a:p>
              <a:p>
                <a:r>
                  <a:rPr lang="en-US" dirty="0"/>
                  <a:t>Instantaneous velocity will always have a direction tangential to the circular path</a:t>
                </a:r>
              </a:p>
              <a:p>
                <a:r>
                  <a:rPr lang="en-US" dirty="0"/>
                  <a:t>Recall that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𝑓</m:t>
                        </m:r>
                      </m:den>
                    </m:f>
                  </m:oMath>
                </a14:m>
                <a:endParaRPr lang="en-AU" dirty="0"/>
              </a:p>
            </p:txBody>
          </p:sp>
        </mc:Choice>
        <mc:Fallback xmlns="">
          <p:sp>
            <p:nvSpPr>
              <p:cNvPr id="3" name="Content Placeholder 2">
                <a:extLst>
                  <a:ext uri="{FF2B5EF4-FFF2-40B4-BE49-F238E27FC236}">
                    <a16:creationId xmlns:a16="http://schemas.microsoft.com/office/drawing/2014/main" id="{18AB3A3C-0374-45A0-8AFE-1EEA4AE44096}"/>
                  </a:ext>
                </a:extLst>
              </p:cNvPr>
              <p:cNvSpPr>
                <a:spLocks noGrp="1" noRot="1" noChangeAspect="1" noMove="1" noResize="1" noEditPoints="1" noAdjustHandles="1" noChangeArrowheads="1" noChangeShapeType="1" noTextEdit="1"/>
              </p:cNvSpPr>
              <p:nvPr>
                <p:ph idx="1"/>
              </p:nvPr>
            </p:nvSpPr>
            <p:spPr>
              <a:xfrm>
                <a:off x="685801" y="2142067"/>
                <a:ext cx="10131425" cy="4494522"/>
              </a:xfrm>
              <a:blipFill>
                <a:blip r:embed="rId2"/>
                <a:stretch>
                  <a:fillRect l="-421" b="-678"/>
                </a:stretch>
              </a:blipFill>
            </p:spPr>
            <p:txBody>
              <a:bodyPr/>
              <a:lstStyle/>
              <a:p>
                <a:r>
                  <a:rPr lang="en-AU">
                    <a:noFill/>
                  </a:rPr>
                  <a:t> </a:t>
                </a:r>
              </a:p>
            </p:txBody>
          </p:sp>
        </mc:Fallback>
      </mc:AlternateContent>
      <p:grpSp>
        <p:nvGrpSpPr>
          <p:cNvPr id="5" name="Group 4">
            <a:extLst>
              <a:ext uri="{FF2B5EF4-FFF2-40B4-BE49-F238E27FC236}">
                <a16:creationId xmlns:a16="http://schemas.microsoft.com/office/drawing/2014/main" id="{3FFC5352-2547-41F5-BDC5-9C0F6431FD82}"/>
              </a:ext>
            </a:extLst>
          </p:cNvPr>
          <p:cNvGrpSpPr/>
          <p:nvPr/>
        </p:nvGrpSpPr>
        <p:grpSpPr>
          <a:xfrm>
            <a:off x="8405182" y="1383821"/>
            <a:ext cx="3292237" cy="3078259"/>
            <a:chOff x="8405182" y="1383821"/>
            <a:chExt cx="3292237" cy="3078259"/>
          </a:xfrm>
        </p:grpSpPr>
        <p:pic>
          <p:nvPicPr>
            <p:cNvPr id="2050" name="Picture 2" descr="Image result for centripetal">
              <a:extLst>
                <a:ext uri="{FF2B5EF4-FFF2-40B4-BE49-F238E27FC236}">
                  <a16:creationId xmlns:a16="http://schemas.microsoft.com/office/drawing/2014/main" id="{4300DA54-C878-469F-888F-75FD9EEF2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182" y="1383821"/>
              <a:ext cx="3292237" cy="2862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FFA93D-2020-44E2-A361-D6C8A6F60D23}"/>
                </a:ext>
              </a:extLst>
            </p:cNvPr>
            <p:cNvSpPr txBox="1"/>
            <p:nvPr/>
          </p:nvSpPr>
          <p:spPr>
            <a:xfrm>
              <a:off x="8559649" y="4246636"/>
              <a:ext cx="2983301" cy="215444"/>
            </a:xfrm>
            <a:prstGeom prst="rect">
              <a:avLst/>
            </a:prstGeom>
            <a:noFill/>
          </p:spPr>
          <p:txBody>
            <a:bodyPr wrap="square" rtlCol="0">
              <a:spAutoFit/>
            </a:bodyPr>
            <a:lstStyle/>
            <a:p>
              <a:r>
                <a:rPr lang="en-AU" sz="800" dirty="0"/>
                <a:t>(http://www.sciencekids.co.nz/experiments/bucketspinning.html)</a:t>
              </a:r>
            </a:p>
          </p:txBody>
        </p:sp>
      </p:grpSp>
    </p:spTree>
    <p:extLst>
      <p:ext uri="{BB962C8B-B14F-4D97-AF65-F5344CB8AC3E}">
        <p14:creationId xmlns:p14="http://schemas.microsoft.com/office/powerpoint/2010/main" val="1843654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E250-CDF5-4953-B85F-0DE54A0F05F5}"/>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A4B30D-CF5A-436B-846B-C64A9A5BFA36}"/>
                  </a:ext>
                </a:extLst>
              </p:cNvPr>
              <p:cNvSpPr>
                <a:spLocks noGrp="1"/>
              </p:cNvSpPr>
              <p:nvPr>
                <p:ph idx="1"/>
              </p:nvPr>
            </p:nvSpPr>
            <p:spPr/>
            <p:txBody>
              <a:bodyPr anchor="t"/>
              <a:lstStyle/>
              <a:p>
                <a:r>
                  <a:rPr lang="en-US" dirty="0"/>
                  <a:t>If it takes the moon 27.32 days to orbit the Earth, how fast is it travelling? Assume Earth-Moon distance on data sheet is center to center.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𝑟</m:t>
                          </m:r>
                        </m:num>
                        <m:den>
                          <m:r>
                            <a:rPr lang="en-US" b="0" i="1" smtClean="0">
                              <a:latin typeface="Cambria Math" panose="02040503050406030204" pitchFamily="18" charset="0"/>
                            </a:rPr>
                            <m:t>𝑇</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3.84×10</m:t>
                          </m:r>
                          <m:r>
                            <a:rPr lang="en-US" b="0" i="1" baseline="30000" smtClean="0">
                              <a:latin typeface="Cambria Math" panose="02040503050406030204" pitchFamily="18" charset="0"/>
                              <a:ea typeface="Cambria Math" panose="02040503050406030204" pitchFamily="18" charset="0"/>
                            </a:rPr>
                            <m:t>8</m:t>
                          </m:r>
                        </m:num>
                        <m:den>
                          <m:r>
                            <a:rPr lang="en-US" b="0" i="1" smtClean="0">
                              <a:latin typeface="Cambria Math" panose="02040503050406030204" pitchFamily="18" charset="0"/>
                            </a:rPr>
                            <m:t>27.32</m:t>
                          </m:r>
                          <m:r>
                            <a:rPr lang="en-US" b="0" i="1" smtClean="0">
                              <a:latin typeface="Cambria Math" panose="02040503050406030204" pitchFamily="18" charset="0"/>
                              <a:ea typeface="Cambria Math" panose="02040503050406030204" pitchFamily="18" charset="0"/>
                            </a:rPr>
                            <m:t>×24×60×60</m:t>
                          </m:r>
                        </m:den>
                      </m:f>
                      <m:r>
                        <a:rPr lang="en-US" b="0" i="1" smtClean="0">
                          <a:latin typeface="Cambria Math" panose="02040503050406030204" pitchFamily="18" charset="0"/>
                        </a:rPr>
                        <m:t>=1020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AU" dirty="0"/>
              </a:p>
            </p:txBody>
          </p:sp>
        </mc:Choice>
        <mc:Fallback xmlns="">
          <p:sp>
            <p:nvSpPr>
              <p:cNvPr id="3" name="Content Placeholder 2">
                <a:extLst>
                  <a:ext uri="{FF2B5EF4-FFF2-40B4-BE49-F238E27FC236}">
                    <a16:creationId xmlns:a16="http://schemas.microsoft.com/office/drawing/2014/main" id="{59A4B30D-CF5A-436B-846B-C64A9A5BFA36}"/>
                  </a:ext>
                </a:extLst>
              </p:cNvPr>
              <p:cNvSpPr>
                <a:spLocks noGrp="1" noRot="1" noChangeAspect="1" noMove="1" noResize="1" noEditPoints="1" noAdjustHandles="1" noChangeArrowheads="1" noChangeShapeType="1" noTextEdit="1"/>
              </p:cNvSpPr>
              <p:nvPr>
                <p:ph idx="1"/>
              </p:nvPr>
            </p:nvSpPr>
            <p:spPr>
              <a:blipFill>
                <a:blip r:embed="rId2"/>
                <a:stretch>
                  <a:fillRect l="-421" t="-835" r="-181"/>
                </a:stretch>
              </a:blipFill>
            </p:spPr>
            <p:txBody>
              <a:bodyPr/>
              <a:lstStyle/>
              <a:p>
                <a:r>
                  <a:rPr lang="en-AU">
                    <a:noFill/>
                  </a:rPr>
                  <a:t> </a:t>
                </a:r>
              </a:p>
            </p:txBody>
          </p:sp>
        </mc:Fallback>
      </mc:AlternateContent>
    </p:spTree>
    <p:extLst>
      <p:ext uri="{BB962C8B-B14F-4D97-AF65-F5344CB8AC3E}">
        <p14:creationId xmlns:p14="http://schemas.microsoft.com/office/powerpoint/2010/main" val="291921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05A7-BC54-4D73-A03A-6356507D648E}"/>
              </a:ext>
            </a:extLst>
          </p:cNvPr>
          <p:cNvSpPr>
            <a:spLocks noGrp="1"/>
          </p:cNvSpPr>
          <p:nvPr>
            <p:ph type="title"/>
          </p:nvPr>
        </p:nvSpPr>
        <p:spPr/>
        <p:txBody>
          <a:bodyPr/>
          <a:lstStyle/>
          <a:p>
            <a:r>
              <a:rPr lang="en-US" dirty="0"/>
              <a:t>Acceleration in circular motion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F966B4-54C9-4E47-A6B4-DA84FB3BE7AB}"/>
                  </a:ext>
                </a:extLst>
              </p:cNvPr>
              <p:cNvSpPr>
                <a:spLocks noGrp="1"/>
              </p:cNvSpPr>
              <p:nvPr>
                <p:ph idx="1"/>
              </p:nvPr>
            </p:nvSpPr>
            <p:spPr/>
            <p:txBody>
              <a:bodyPr anchor="t"/>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2</m:t>
                              </m:r>
                            </m:sup>
                          </m:sSup>
                        </m:num>
                        <m:den>
                          <m:r>
                            <a:rPr lang="en-US" i="1">
                              <a:latin typeface="Cambria Math" panose="02040503050406030204" pitchFamily="18" charset="0"/>
                            </a:rPr>
                            <m:t>𝑟</m:t>
                          </m:r>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𝑐</m:t>
                          </m:r>
                        </m:sub>
                      </m:sSub>
                      <m:r>
                        <a:rPr lang="en-US" i="1">
                          <a:latin typeface="Cambria Math" panose="02040503050406030204" pitchFamily="18" charset="0"/>
                        </a:rPr>
                        <m:t>=</m:t>
                      </m:r>
                      <m:r>
                        <a:rPr lang="en-US" b="0" i="1" smtClean="0">
                          <a:latin typeface="Cambria Math" panose="02040503050406030204" pitchFamily="18" charset="0"/>
                        </a:rPr>
                        <m:t>𝑐𝑒𝑛𝑡𝑟𝑖𝑝𝑒𝑡𝑎𝑙</m:t>
                      </m:r>
                      <m:r>
                        <a:rPr lang="en-US" b="0" i="1" smtClean="0">
                          <a:latin typeface="Cambria Math" panose="02040503050406030204" pitchFamily="18" charset="0"/>
                        </a:rPr>
                        <m:t> </m:t>
                      </m:r>
                      <m:r>
                        <a:rPr lang="en-US" b="0" i="1" smtClean="0">
                          <a:latin typeface="Cambria Math" panose="02040503050406030204" pitchFamily="18" charset="0"/>
                        </a:rPr>
                        <m:t>𝑎𝑐𝑐𝑒𝑙𝑒𝑟𝑎𝑡𝑖𝑜𝑛</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𝑣𝑒𝑙𝑜𝑐𝑖𝑡𝑦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𝑟𝑎𝑑𝑖𝑢𝑠</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AU" dirty="0"/>
              </a:p>
              <a:p>
                <a:pPr marL="0" indent="0">
                  <a:buNone/>
                </a:pPr>
                <a:endParaRPr lang="en-AU" dirty="0"/>
              </a:p>
              <a:p>
                <a:r>
                  <a:rPr lang="en-US" dirty="0"/>
                  <a:t>Much more complicated to derive but results in very simple equation</a:t>
                </a:r>
              </a:p>
              <a:p>
                <a:r>
                  <a:rPr lang="en-US" dirty="0"/>
                  <a:t>Centripetal refers to the direction, that is, perpendicular to the direction of movement, directly towards the center of curvature</a:t>
                </a:r>
                <a:endParaRPr lang="en-AU" dirty="0"/>
              </a:p>
            </p:txBody>
          </p:sp>
        </mc:Choice>
        <mc:Fallback xmlns="">
          <p:sp>
            <p:nvSpPr>
              <p:cNvPr id="3" name="Content Placeholder 2">
                <a:extLst>
                  <a:ext uri="{FF2B5EF4-FFF2-40B4-BE49-F238E27FC236}">
                    <a16:creationId xmlns:a16="http://schemas.microsoft.com/office/drawing/2014/main" id="{FFF966B4-54C9-4E47-A6B4-DA84FB3BE7AB}"/>
                  </a:ext>
                </a:extLst>
              </p:cNvPr>
              <p:cNvSpPr>
                <a:spLocks noGrp="1" noRot="1" noChangeAspect="1" noMove="1" noResize="1" noEditPoints="1" noAdjustHandles="1" noChangeArrowheads="1" noChangeShapeType="1" noTextEdit="1"/>
              </p:cNvSpPr>
              <p:nvPr>
                <p:ph idx="1"/>
              </p:nvPr>
            </p:nvSpPr>
            <p:spPr>
              <a:blipFill>
                <a:blip r:embed="rId2"/>
                <a:stretch>
                  <a:fillRect l="-421" r="-482"/>
                </a:stretch>
              </a:blipFill>
            </p:spPr>
            <p:txBody>
              <a:bodyPr/>
              <a:lstStyle/>
              <a:p>
                <a:r>
                  <a:rPr lang="en-AU">
                    <a:noFill/>
                  </a:rPr>
                  <a:t> </a:t>
                </a:r>
              </a:p>
            </p:txBody>
          </p:sp>
        </mc:Fallback>
      </mc:AlternateContent>
      <p:grpSp>
        <p:nvGrpSpPr>
          <p:cNvPr id="4" name="Group 3">
            <a:extLst>
              <a:ext uri="{FF2B5EF4-FFF2-40B4-BE49-F238E27FC236}">
                <a16:creationId xmlns:a16="http://schemas.microsoft.com/office/drawing/2014/main" id="{EAB1EFE7-C1BB-4D93-8517-2D4208777301}"/>
              </a:ext>
            </a:extLst>
          </p:cNvPr>
          <p:cNvGrpSpPr/>
          <p:nvPr/>
        </p:nvGrpSpPr>
        <p:grpSpPr>
          <a:xfrm>
            <a:off x="8405182" y="1383821"/>
            <a:ext cx="3292237" cy="3078259"/>
            <a:chOff x="8405182" y="1383821"/>
            <a:chExt cx="3292237" cy="3078259"/>
          </a:xfrm>
        </p:grpSpPr>
        <p:pic>
          <p:nvPicPr>
            <p:cNvPr id="5" name="Picture 2" descr="Image result for centripetal">
              <a:extLst>
                <a:ext uri="{FF2B5EF4-FFF2-40B4-BE49-F238E27FC236}">
                  <a16:creationId xmlns:a16="http://schemas.microsoft.com/office/drawing/2014/main" id="{C1D4A1BB-E107-4DB8-9C2A-3D03C8E33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182" y="1383821"/>
              <a:ext cx="3292237" cy="28628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2CBA8D8-D8F0-41F3-911D-027D282EF8BE}"/>
                </a:ext>
              </a:extLst>
            </p:cNvPr>
            <p:cNvSpPr txBox="1"/>
            <p:nvPr/>
          </p:nvSpPr>
          <p:spPr>
            <a:xfrm>
              <a:off x="8559649" y="4246636"/>
              <a:ext cx="2983301" cy="215444"/>
            </a:xfrm>
            <a:prstGeom prst="rect">
              <a:avLst/>
            </a:prstGeom>
            <a:noFill/>
          </p:spPr>
          <p:txBody>
            <a:bodyPr wrap="square" rtlCol="0">
              <a:spAutoFit/>
            </a:bodyPr>
            <a:lstStyle/>
            <a:p>
              <a:r>
                <a:rPr lang="en-AU" sz="800" dirty="0"/>
                <a:t>(http://www.sciencekids.co.nz/experiments/bucketspinning.html)</a:t>
              </a:r>
            </a:p>
          </p:txBody>
        </p:sp>
      </p:grpSp>
    </p:spTree>
    <p:extLst>
      <p:ext uri="{BB962C8B-B14F-4D97-AF65-F5344CB8AC3E}">
        <p14:creationId xmlns:p14="http://schemas.microsoft.com/office/powerpoint/2010/main" val="668712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4E6C1-5483-48DC-AB05-810EC8B864F5}"/>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F4881A-7DEA-48FB-9310-0961F1A57CFE}"/>
                  </a:ext>
                </a:extLst>
              </p:cNvPr>
              <p:cNvSpPr>
                <a:spLocks noGrp="1"/>
              </p:cNvSpPr>
              <p:nvPr>
                <p:ph idx="1"/>
              </p:nvPr>
            </p:nvSpPr>
            <p:spPr/>
            <p:txBody>
              <a:bodyPr anchor="t"/>
              <a:lstStyle/>
              <a:p>
                <a:r>
                  <a:rPr lang="en-US" dirty="0"/>
                  <a:t>A train is travelling at 50 m s</a:t>
                </a:r>
                <a:r>
                  <a:rPr lang="en-US" baseline="30000" dirty="0"/>
                  <a:t>-1</a:t>
                </a:r>
                <a:r>
                  <a:rPr lang="en-US" dirty="0"/>
                  <a:t> round a curve of radius 6000 m. What is its acceleration?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=0.417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𝑡𝑜𝑤𝑎𝑟𝑑𝑠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𝑐𝑒𝑛𝑡𝑒𝑟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𝑐𝑢𝑟𝑣𝑒</m:t>
                      </m:r>
                    </m:oMath>
                  </m:oMathPara>
                </a14:m>
                <a:endParaRPr lang="en-AU" dirty="0"/>
              </a:p>
            </p:txBody>
          </p:sp>
        </mc:Choice>
        <mc:Fallback xmlns="">
          <p:sp>
            <p:nvSpPr>
              <p:cNvPr id="3" name="Content Placeholder 2">
                <a:extLst>
                  <a:ext uri="{FF2B5EF4-FFF2-40B4-BE49-F238E27FC236}">
                    <a16:creationId xmlns:a16="http://schemas.microsoft.com/office/drawing/2014/main" id="{69F4881A-7DEA-48FB-9310-0961F1A57CFE}"/>
                  </a:ext>
                </a:extLst>
              </p:cNvPr>
              <p:cNvSpPr>
                <a:spLocks noGrp="1" noRot="1" noChangeAspect="1" noMove="1" noResize="1" noEditPoints="1" noAdjustHandles="1" noChangeArrowheads="1" noChangeShapeType="1" noTextEdit="1"/>
              </p:cNvSpPr>
              <p:nvPr>
                <p:ph idx="1"/>
              </p:nvPr>
            </p:nvSpPr>
            <p:spPr>
              <a:blipFill>
                <a:blip r:embed="rId2"/>
                <a:stretch>
                  <a:fillRect l="-421" t="-835"/>
                </a:stretch>
              </a:blipFill>
            </p:spPr>
            <p:txBody>
              <a:bodyPr/>
              <a:lstStyle/>
              <a:p>
                <a:r>
                  <a:rPr lang="en-AU">
                    <a:noFill/>
                  </a:rPr>
                  <a:t> </a:t>
                </a:r>
              </a:p>
            </p:txBody>
          </p:sp>
        </mc:Fallback>
      </mc:AlternateContent>
    </p:spTree>
    <p:extLst>
      <p:ext uri="{BB962C8B-B14F-4D97-AF65-F5344CB8AC3E}">
        <p14:creationId xmlns:p14="http://schemas.microsoft.com/office/powerpoint/2010/main" val="22948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6FD3-443B-41B5-9EB4-EAA7E4BE1957}"/>
              </a:ext>
            </a:extLst>
          </p:cNvPr>
          <p:cNvSpPr>
            <a:spLocks noGrp="1"/>
          </p:cNvSpPr>
          <p:nvPr>
            <p:ph type="title"/>
          </p:nvPr>
        </p:nvSpPr>
        <p:spPr/>
        <p:txBody>
          <a:bodyPr/>
          <a:lstStyle/>
          <a:p>
            <a:r>
              <a:rPr lang="en-US" dirty="0"/>
              <a:t>Revision of year 11 motion</a:t>
            </a:r>
            <a:endParaRPr lang="en-AU" dirty="0"/>
          </a:p>
        </p:txBody>
      </p:sp>
      <p:sp>
        <p:nvSpPr>
          <p:cNvPr id="3" name="Content Placeholder 2">
            <a:extLst>
              <a:ext uri="{FF2B5EF4-FFF2-40B4-BE49-F238E27FC236}">
                <a16:creationId xmlns:a16="http://schemas.microsoft.com/office/drawing/2014/main" id="{3C6949E9-4EC9-4CB7-9AD9-0C4A30E883A1}"/>
              </a:ext>
            </a:extLst>
          </p:cNvPr>
          <p:cNvSpPr>
            <a:spLocks noGrp="1"/>
          </p:cNvSpPr>
          <p:nvPr>
            <p:ph idx="1"/>
          </p:nvPr>
        </p:nvSpPr>
        <p:spPr/>
        <p:txBody>
          <a:bodyPr/>
          <a:lstStyle/>
          <a:p>
            <a:r>
              <a:rPr lang="en-US" dirty="0"/>
              <a:t>Complete : Revision on  Law of Conservation of Energy and Vectors </a:t>
            </a:r>
            <a:r>
              <a:rPr lang="en-US" dirty="0" err="1"/>
              <a:t>pg</a:t>
            </a:r>
            <a:r>
              <a:rPr lang="en-US" dirty="0"/>
              <a:t> 37-40 in booklet</a:t>
            </a:r>
          </a:p>
          <a:p>
            <a:r>
              <a:rPr lang="en-US" dirty="0"/>
              <a:t>Also in end of Year 11 booklet</a:t>
            </a:r>
            <a:endParaRPr lang="en-AU" dirty="0"/>
          </a:p>
        </p:txBody>
      </p:sp>
    </p:spTree>
    <p:extLst>
      <p:ext uri="{BB962C8B-B14F-4D97-AF65-F5344CB8AC3E}">
        <p14:creationId xmlns:p14="http://schemas.microsoft.com/office/powerpoint/2010/main" val="3677060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7BB1-8676-4C79-B24B-6D868FDA3DA3}"/>
              </a:ext>
            </a:extLst>
          </p:cNvPr>
          <p:cNvSpPr>
            <a:spLocks noGrp="1"/>
          </p:cNvSpPr>
          <p:nvPr>
            <p:ph type="title"/>
          </p:nvPr>
        </p:nvSpPr>
        <p:spPr/>
        <p:txBody>
          <a:bodyPr/>
          <a:lstStyle/>
          <a:p>
            <a:r>
              <a:rPr lang="en-US" dirty="0"/>
              <a:t>Example 2</a:t>
            </a:r>
            <a:endParaRPr lang="en-AU" dirty="0"/>
          </a:p>
        </p:txBody>
      </p:sp>
      <p:sp>
        <p:nvSpPr>
          <p:cNvPr id="3" name="Content Placeholder 2">
            <a:extLst>
              <a:ext uri="{FF2B5EF4-FFF2-40B4-BE49-F238E27FC236}">
                <a16:creationId xmlns:a16="http://schemas.microsoft.com/office/drawing/2014/main" id="{5829C5D1-CF4A-48A9-B82C-A91787740940}"/>
              </a:ext>
            </a:extLst>
          </p:cNvPr>
          <p:cNvSpPr>
            <a:spLocks noGrp="1"/>
          </p:cNvSpPr>
          <p:nvPr>
            <p:ph idx="1"/>
          </p:nvPr>
        </p:nvSpPr>
        <p:spPr/>
        <p:txBody>
          <a:bodyPr anchor="t"/>
          <a:lstStyle/>
          <a:p>
            <a:pPr marL="0" indent="0">
              <a:buNone/>
            </a:pPr>
            <a:r>
              <a:rPr lang="en-US" dirty="0"/>
              <a:t>A washing machine spins its drum at 1200 rpm. The diameter of the drum is 35 cm.</a:t>
            </a:r>
          </a:p>
          <a:p>
            <a:pPr marL="0" indent="0">
              <a:buNone/>
            </a:pPr>
            <a:r>
              <a:rPr lang="en-US" dirty="0"/>
              <a:t>a) Find the acceleration of the tub.</a:t>
            </a:r>
          </a:p>
          <a:p>
            <a:pPr marL="0" indent="0">
              <a:buNone/>
            </a:pPr>
            <a:endParaRPr lang="en-US" dirty="0"/>
          </a:p>
          <a:p>
            <a:pPr marL="0" indent="0">
              <a:buNone/>
            </a:pPr>
            <a:r>
              <a:rPr lang="en-US"/>
              <a:t>b) Find </a:t>
            </a:r>
            <a:r>
              <a:rPr lang="en-US" dirty="0"/>
              <a:t>the speed of the rim of the tub.</a:t>
            </a:r>
            <a:endParaRPr lang="en-AU" dirty="0"/>
          </a:p>
        </p:txBody>
      </p:sp>
    </p:spTree>
    <p:extLst>
      <p:ext uri="{BB962C8B-B14F-4D97-AF65-F5344CB8AC3E}">
        <p14:creationId xmlns:p14="http://schemas.microsoft.com/office/powerpoint/2010/main" val="1232527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F906-813C-49C3-9D4F-198329118658}"/>
              </a:ext>
            </a:extLst>
          </p:cNvPr>
          <p:cNvSpPr>
            <a:spLocks noGrp="1"/>
          </p:cNvSpPr>
          <p:nvPr>
            <p:ph type="title"/>
          </p:nvPr>
        </p:nvSpPr>
        <p:spPr/>
        <p:txBody>
          <a:bodyPr/>
          <a:lstStyle/>
          <a:p>
            <a:r>
              <a:rPr lang="en-US" dirty="0"/>
              <a:t>Force in circular  motion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5EF0B-DD0A-4F04-8220-CC908420C731}"/>
                  </a:ext>
                </a:extLst>
              </p:cNvPr>
              <p:cNvSpPr>
                <a:spLocks noGrp="1"/>
              </p:cNvSpPr>
              <p:nvPr>
                <p:ph idx="1"/>
              </p:nvPr>
            </p:nvSpPr>
            <p:spPr>
              <a:xfrm>
                <a:off x="685801" y="2142067"/>
                <a:ext cx="10131425" cy="4051699"/>
              </a:xfrm>
            </p:spPr>
            <p:txBody>
              <a:bodyPr anchor="t">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𝑟𝑒𝑠𝑢𝑙𝑡𝑎𝑛𝑡</m:t>
                      </m:r>
                      <m:r>
                        <a:rPr lang="en-US"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𝑚</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2</m:t>
                              </m:r>
                            </m:sup>
                          </m:sSup>
                        </m:num>
                        <m:den>
                          <m:r>
                            <a:rPr lang="en-US" i="1">
                              <a:latin typeface="Cambria Math" panose="02040503050406030204" pitchFamily="18" charset="0"/>
                            </a:rPr>
                            <m:t>𝑟</m:t>
                          </m:r>
                        </m:den>
                      </m:f>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𝑐𝑒𝑛𝑡𝑟𝑖𝑝𝑒𝑡𝑎𝑙</m:t>
                      </m:r>
                      <m:r>
                        <a:rPr lang="en-US" i="1">
                          <a:latin typeface="Cambria Math" panose="02040503050406030204" pitchFamily="18" charset="0"/>
                        </a:rPr>
                        <m:t> </m:t>
                      </m:r>
                      <m:r>
                        <a:rPr lang="en-US" b="0" i="1" smtClean="0">
                          <a:latin typeface="Cambria Math" panose="02040503050406030204" pitchFamily="18" charset="0"/>
                        </a:rPr>
                        <m:t>𝑓𝑜𝑟𝑐𝑒</m:t>
                      </m:r>
                      <m:r>
                        <a:rPr lang="en-US" i="1">
                          <a:latin typeface="Cambria Math" panose="02040503050406030204" pitchFamily="18" charset="0"/>
                        </a:rPr>
                        <m:t> </m:t>
                      </m:r>
                      <m:d>
                        <m:dPr>
                          <m:ctrlPr>
                            <a:rPr lang="en-US" i="1">
                              <a:latin typeface="Cambria Math" panose="02040503050406030204" pitchFamily="18" charset="0"/>
                            </a:rPr>
                          </m:ctrlPr>
                        </m:dPr>
                        <m:e>
                          <m:r>
                            <a:rPr lang="en-US" b="0" i="1" smtClean="0">
                              <a:latin typeface="Cambria Math" panose="02040503050406030204" pitchFamily="18" charset="0"/>
                            </a:rPr>
                            <m:t>𝑁</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𝑐𝑒𝑛𝑡𝑟𝑖𝑝𝑒𝑡𝑎𝑙</m:t>
                      </m:r>
                      <m:r>
                        <a:rPr lang="en-US" i="1">
                          <a:latin typeface="Cambria Math" panose="02040503050406030204" pitchFamily="18" charset="0"/>
                        </a:rPr>
                        <m:t> </m:t>
                      </m:r>
                      <m:r>
                        <a:rPr lang="en-US" i="1">
                          <a:latin typeface="Cambria Math" panose="02040503050406030204" pitchFamily="18" charset="0"/>
                        </a:rPr>
                        <m:t>𝑎𝑐𝑐𝑒𝑙𝑒𝑟𝑎𝑡𝑖𝑜𝑛</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𝑣𝑒𝑙𝑜𝑐𝑖𝑡𝑦</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𝑟𝑎𝑑𝑖𝑢𝑠</m:t>
                      </m:r>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oMath>
                  </m:oMathPara>
                </a14:m>
                <a:endParaRPr lang="en-AU" dirty="0"/>
              </a:p>
              <a:p>
                <a:pPr marL="0" indent="0">
                  <a:buNone/>
                </a:pPr>
                <a:endParaRPr lang="en-AU" dirty="0"/>
              </a:p>
              <a:p>
                <a:r>
                  <a:rPr lang="en-US" dirty="0"/>
                  <a:t>Derived from 2</a:t>
                </a:r>
                <a:r>
                  <a:rPr lang="en-US" baseline="30000" dirty="0"/>
                  <a:t>nd</a:t>
                </a:r>
                <a:r>
                  <a:rPr lang="en-US" dirty="0"/>
                  <a:t> law and centripetal acceleration equation</a:t>
                </a:r>
              </a:p>
              <a:p>
                <a:r>
                  <a:rPr lang="en-US" dirty="0"/>
                  <a:t>Once again direction is always towards the center of curvature, perpendicular to the instantaneous velocity</a:t>
                </a:r>
                <a:endParaRPr lang="en-AU" dirty="0"/>
              </a:p>
            </p:txBody>
          </p:sp>
        </mc:Choice>
        <mc:Fallback xmlns="">
          <p:sp>
            <p:nvSpPr>
              <p:cNvPr id="3" name="Content Placeholder 2">
                <a:extLst>
                  <a:ext uri="{FF2B5EF4-FFF2-40B4-BE49-F238E27FC236}">
                    <a16:creationId xmlns:a16="http://schemas.microsoft.com/office/drawing/2014/main" id="{7815EF0B-DD0A-4F04-8220-CC908420C731}"/>
                  </a:ext>
                </a:extLst>
              </p:cNvPr>
              <p:cNvSpPr>
                <a:spLocks noGrp="1" noRot="1" noChangeAspect="1" noMove="1" noResize="1" noEditPoints="1" noAdjustHandles="1" noChangeArrowheads="1" noChangeShapeType="1" noTextEdit="1"/>
              </p:cNvSpPr>
              <p:nvPr>
                <p:ph idx="1"/>
              </p:nvPr>
            </p:nvSpPr>
            <p:spPr>
              <a:xfrm>
                <a:off x="685801" y="2142067"/>
                <a:ext cx="10131425" cy="4051699"/>
              </a:xfrm>
              <a:blipFill>
                <a:blip r:embed="rId2"/>
                <a:stretch>
                  <a:fillRect l="-421"/>
                </a:stretch>
              </a:blipFill>
            </p:spPr>
            <p:txBody>
              <a:bodyPr/>
              <a:lstStyle/>
              <a:p>
                <a:r>
                  <a:rPr lang="en-AU">
                    <a:noFill/>
                  </a:rPr>
                  <a:t> </a:t>
                </a:r>
              </a:p>
            </p:txBody>
          </p:sp>
        </mc:Fallback>
      </mc:AlternateContent>
      <p:grpSp>
        <p:nvGrpSpPr>
          <p:cNvPr id="5" name="Group 4">
            <a:extLst>
              <a:ext uri="{FF2B5EF4-FFF2-40B4-BE49-F238E27FC236}">
                <a16:creationId xmlns:a16="http://schemas.microsoft.com/office/drawing/2014/main" id="{A3D633D3-C489-41D1-A788-8575F00FFE11}"/>
              </a:ext>
            </a:extLst>
          </p:cNvPr>
          <p:cNvGrpSpPr/>
          <p:nvPr/>
        </p:nvGrpSpPr>
        <p:grpSpPr>
          <a:xfrm>
            <a:off x="8405182" y="1383821"/>
            <a:ext cx="3292237" cy="3078259"/>
            <a:chOff x="8405182" y="1383821"/>
            <a:chExt cx="3292237" cy="3078259"/>
          </a:xfrm>
        </p:grpSpPr>
        <p:pic>
          <p:nvPicPr>
            <p:cNvPr id="6" name="Picture 2" descr="Image result for centripetal">
              <a:extLst>
                <a:ext uri="{FF2B5EF4-FFF2-40B4-BE49-F238E27FC236}">
                  <a16:creationId xmlns:a16="http://schemas.microsoft.com/office/drawing/2014/main" id="{E50CADAE-8E46-4F31-9F53-D792CB736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182" y="1383821"/>
              <a:ext cx="3292237" cy="28628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A87756-BA75-4A8A-9B03-C90CD0585C3D}"/>
                </a:ext>
              </a:extLst>
            </p:cNvPr>
            <p:cNvSpPr txBox="1"/>
            <p:nvPr/>
          </p:nvSpPr>
          <p:spPr>
            <a:xfrm>
              <a:off x="8559649" y="4246636"/>
              <a:ext cx="2983301" cy="215444"/>
            </a:xfrm>
            <a:prstGeom prst="rect">
              <a:avLst/>
            </a:prstGeom>
            <a:noFill/>
          </p:spPr>
          <p:txBody>
            <a:bodyPr wrap="square" rtlCol="0">
              <a:spAutoFit/>
            </a:bodyPr>
            <a:lstStyle/>
            <a:p>
              <a:r>
                <a:rPr lang="en-AU" sz="800" dirty="0"/>
                <a:t>(http://www.sciencekids.co.nz/experiments/bucketspinning.html)</a:t>
              </a:r>
            </a:p>
          </p:txBody>
        </p:sp>
      </p:grpSp>
    </p:spTree>
    <p:extLst>
      <p:ext uri="{BB962C8B-B14F-4D97-AF65-F5344CB8AC3E}">
        <p14:creationId xmlns:p14="http://schemas.microsoft.com/office/powerpoint/2010/main" val="2731460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0A647-BE38-41F1-90B9-6955A77293A7}"/>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FF16-C4DA-4EA5-994E-AEA056E3AE8F}"/>
                  </a:ext>
                </a:extLst>
              </p:cNvPr>
              <p:cNvSpPr>
                <a:spLocks noGrp="1"/>
              </p:cNvSpPr>
              <p:nvPr>
                <p:ph idx="1"/>
              </p:nvPr>
            </p:nvSpPr>
            <p:spPr/>
            <p:txBody>
              <a:bodyPr anchor="t"/>
              <a:lstStyle/>
              <a:p>
                <a:r>
                  <a:rPr lang="en-US" dirty="0"/>
                  <a:t>A 900 kg car moving at 10 m s</a:t>
                </a:r>
                <a:r>
                  <a:rPr lang="en-US" baseline="30000" dirty="0"/>
                  <a:t>-1</a:t>
                </a:r>
                <a:r>
                  <a:rPr lang="en-US" dirty="0"/>
                  <a:t> takes a turn around a circle with a radius of 25 m. Determine the acceleration and the net force acting upon the car.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=4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=3600 </m:t>
                      </m:r>
                      <m:r>
                        <a:rPr lang="en-US" b="0" i="1" smtClean="0">
                          <a:latin typeface="Cambria Math" panose="02040503050406030204" pitchFamily="18" charset="0"/>
                        </a:rPr>
                        <m:t>𝑁</m:t>
                      </m:r>
                    </m:oMath>
                  </m:oMathPara>
                </a14:m>
                <a:endParaRPr lang="en-AU" dirty="0"/>
              </a:p>
            </p:txBody>
          </p:sp>
        </mc:Choice>
        <mc:Fallback xmlns="">
          <p:sp>
            <p:nvSpPr>
              <p:cNvPr id="3" name="Content Placeholder 2">
                <a:extLst>
                  <a:ext uri="{FF2B5EF4-FFF2-40B4-BE49-F238E27FC236}">
                    <a16:creationId xmlns:a16="http://schemas.microsoft.com/office/drawing/2014/main" id="{52C6FF16-C4DA-4EA5-994E-AEA056E3AE8F}"/>
                  </a:ext>
                </a:extLst>
              </p:cNvPr>
              <p:cNvSpPr>
                <a:spLocks noGrp="1" noRot="1" noChangeAspect="1" noMove="1" noResize="1" noEditPoints="1" noAdjustHandles="1" noChangeArrowheads="1" noChangeShapeType="1" noTextEdit="1"/>
              </p:cNvSpPr>
              <p:nvPr>
                <p:ph idx="1"/>
              </p:nvPr>
            </p:nvSpPr>
            <p:spPr>
              <a:blipFill>
                <a:blip r:embed="rId2"/>
                <a:stretch>
                  <a:fillRect l="-421" t="-835"/>
                </a:stretch>
              </a:blipFill>
            </p:spPr>
            <p:txBody>
              <a:bodyPr/>
              <a:lstStyle/>
              <a:p>
                <a:r>
                  <a:rPr lang="en-AU">
                    <a:noFill/>
                  </a:rPr>
                  <a:t> </a:t>
                </a:r>
              </a:p>
            </p:txBody>
          </p:sp>
        </mc:Fallback>
      </mc:AlternateContent>
    </p:spTree>
    <p:extLst>
      <p:ext uri="{BB962C8B-B14F-4D97-AF65-F5344CB8AC3E}">
        <p14:creationId xmlns:p14="http://schemas.microsoft.com/office/powerpoint/2010/main" val="1458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BBE-4374-4FD9-B6A8-591878146F52}"/>
              </a:ext>
            </a:extLst>
          </p:cNvPr>
          <p:cNvSpPr>
            <a:spLocks noGrp="1"/>
          </p:cNvSpPr>
          <p:nvPr>
            <p:ph type="title"/>
          </p:nvPr>
        </p:nvSpPr>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974C89-5195-4FDB-A598-78C8955020A5}"/>
                  </a:ext>
                </a:extLst>
              </p:cNvPr>
              <p:cNvSpPr>
                <a:spLocks noGrp="1"/>
              </p:cNvSpPr>
              <p:nvPr>
                <p:ph idx="1"/>
              </p:nvPr>
            </p:nvSpPr>
            <p:spPr/>
            <p:txBody>
              <a:bodyPr anchor="t"/>
              <a:lstStyle/>
              <a:p>
                <a:r>
                  <a:rPr lang="en-US" dirty="0"/>
                  <a:t>A 95 kg footballer makes a turn on the pitch. They sweep out a path which is a portion of a circle with a radius or 12 m. The footballer makes a quarter turn around the circle in 2.1 s. Determine the speed, acceleration and net force acting upon the halfback.</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=8.98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=6.71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=638 </m:t>
                      </m:r>
                      <m:r>
                        <a:rPr lang="en-US" b="0" i="1" smtClean="0">
                          <a:latin typeface="Cambria Math" panose="02040503050406030204" pitchFamily="18" charset="0"/>
                        </a:rPr>
                        <m:t>𝑁</m:t>
                      </m:r>
                    </m:oMath>
                  </m:oMathPara>
                </a14:m>
                <a:endParaRPr lang="en-AU" dirty="0"/>
              </a:p>
            </p:txBody>
          </p:sp>
        </mc:Choice>
        <mc:Fallback xmlns="">
          <p:sp>
            <p:nvSpPr>
              <p:cNvPr id="3" name="Content Placeholder 2">
                <a:extLst>
                  <a:ext uri="{FF2B5EF4-FFF2-40B4-BE49-F238E27FC236}">
                    <a16:creationId xmlns:a16="http://schemas.microsoft.com/office/drawing/2014/main" id="{F8974C89-5195-4FDB-A598-78C8955020A5}"/>
                  </a:ext>
                </a:extLst>
              </p:cNvPr>
              <p:cNvSpPr>
                <a:spLocks noGrp="1" noRot="1" noChangeAspect="1" noMove="1" noResize="1" noEditPoints="1" noAdjustHandles="1" noChangeArrowheads="1" noChangeShapeType="1" noTextEdit="1"/>
              </p:cNvSpPr>
              <p:nvPr>
                <p:ph idx="1"/>
              </p:nvPr>
            </p:nvSpPr>
            <p:spPr>
              <a:blipFill>
                <a:blip r:embed="rId2"/>
                <a:stretch>
                  <a:fillRect l="-421" t="-835" r="-120"/>
                </a:stretch>
              </a:blipFill>
            </p:spPr>
            <p:txBody>
              <a:bodyPr/>
              <a:lstStyle/>
              <a:p>
                <a:r>
                  <a:rPr lang="en-AU">
                    <a:noFill/>
                  </a:rPr>
                  <a:t> </a:t>
                </a:r>
              </a:p>
            </p:txBody>
          </p:sp>
        </mc:Fallback>
      </mc:AlternateContent>
    </p:spTree>
    <p:extLst>
      <p:ext uri="{BB962C8B-B14F-4D97-AF65-F5344CB8AC3E}">
        <p14:creationId xmlns:p14="http://schemas.microsoft.com/office/powerpoint/2010/main" val="192123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2804-40E1-4AD7-B430-E01C999BCA65}"/>
              </a:ext>
            </a:extLst>
          </p:cNvPr>
          <p:cNvSpPr>
            <a:spLocks noGrp="1"/>
          </p:cNvSpPr>
          <p:nvPr>
            <p:ph type="title"/>
          </p:nvPr>
        </p:nvSpPr>
        <p:spPr/>
        <p:txBody>
          <a:bodyPr/>
          <a:lstStyle/>
          <a:p>
            <a:r>
              <a:rPr lang="en-US" dirty="0"/>
              <a:t>Horizontal plane circular motion</a:t>
            </a:r>
            <a:endParaRPr lang="en-AU" dirty="0"/>
          </a:p>
        </p:txBody>
      </p:sp>
      <p:sp>
        <p:nvSpPr>
          <p:cNvPr id="3" name="Content Placeholder 2">
            <a:extLst>
              <a:ext uri="{FF2B5EF4-FFF2-40B4-BE49-F238E27FC236}">
                <a16:creationId xmlns:a16="http://schemas.microsoft.com/office/drawing/2014/main" id="{AFDA57B1-5B30-4894-A414-E47EBDD4AAFD}"/>
              </a:ext>
            </a:extLst>
          </p:cNvPr>
          <p:cNvSpPr>
            <a:spLocks noGrp="1"/>
          </p:cNvSpPr>
          <p:nvPr>
            <p:ph idx="1"/>
          </p:nvPr>
        </p:nvSpPr>
        <p:spPr>
          <a:xfrm>
            <a:off x="685801" y="2142067"/>
            <a:ext cx="4735285" cy="3649133"/>
          </a:xfrm>
        </p:spPr>
        <p:txBody>
          <a:bodyPr anchor="t"/>
          <a:lstStyle/>
          <a:p>
            <a:r>
              <a:rPr lang="en-US" dirty="0"/>
              <a:t>Simplest scenario as normal force and centripetal force are always perpendicular so entirely independent</a:t>
            </a:r>
          </a:p>
          <a:p>
            <a:r>
              <a:rPr lang="en-US" dirty="0"/>
              <a:t>For a moving object to corner (change direction) it has to experience a force in the direction it is turning</a:t>
            </a:r>
          </a:p>
          <a:p>
            <a:r>
              <a:rPr lang="en-US" dirty="0"/>
              <a:t>For a car on flat ground the only source of this force can be friction, if not enough friction between the car and the ground it will skid out</a:t>
            </a:r>
            <a:endParaRPr lang="en-AU" dirty="0"/>
          </a:p>
        </p:txBody>
      </p:sp>
      <p:grpSp>
        <p:nvGrpSpPr>
          <p:cNvPr id="5" name="Group 4">
            <a:extLst>
              <a:ext uri="{FF2B5EF4-FFF2-40B4-BE49-F238E27FC236}">
                <a16:creationId xmlns:a16="http://schemas.microsoft.com/office/drawing/2014/main" id="{5D32F10E-3992-42EA-8468-0412CA6D4DA9}"/>
              </a:ext>
            </a:extLst>
          </p:cNvPr>
          <p:cNvGrpSpPr/>
          <p:nvPr/>
        </p:nvGrpSpPr>
        <p:grpSpPr>
          <a:xfrm>
            <a:off x="5612168" y="2142067"/>
            <a:ext cx="6311318" cy="4026211"/>
            <a:chOff x="685801" y="3302408"/>
            <a:chExt cx="5231290" cy="3150796"/>
          </a:xfrm>
        </p:grpSpPr>
        <p:pic>
          <p:nvPicPr>
            <p:cNvPr id="6" name="Picture 2" descr="Image result for skid out gif">
              <a:extLst>
                <a:ext uri="{FF2B5EF4-FFF2-40B4-BE49-F238E27FC236}">
                  <a16:creationId xmlns:a16="http://schemas.microsoft.com/office/drawing/2014/main" id="{143C11EA-3DC3-463A-A1A8-57DB06579B6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85801" y="3302408"/>
              <a:ext cx="5231290" cy="29446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38AC99-E591-468F-893A-1EB3B1F04DA2}"/>
                </a:ext>
              </a:extLst>
            </p:cNvPr>
            <p:cNvSpPr txBox="1"/>
            <p:nvPr/>
          </p:nvSpPr>
          <p:spPr>
            <a:xfrm>
              <a:off x="1805164" y="6237760"/>
              <a:ext cx="2780583" cy="215444"/>
            </a:xfrm>
            <a:prstGeom prst="rect">
              <a:avLst/>
            </a:prstGeom>
            <a:noFill/>
          </p:spPr>
          <p:txBody>
            <a:bodyPr wrap="square" rtlCol="0">
              <a:spAutoFit/>
            </a:bodyPr>
            <a:lstStyle/>
            <a:p>
              <a:r>
                <a:rPr lang="en-AU" sz="800" dirty="0"/>
                <a:t>(https://giphy.com/gifs/on-fails-caught-e8ojIgE5pyr2U)</a:t>
              </a:r>
            </a:p>
          </p:txBody>
        </p:sp>
      </p:grpSp>
    </p:spTree>
    <p:extLst>
      <p:ext uri="{BB962C8B-B14F-4D97-AF65-F5344CB8AC3E}">
        <p14:creationId xmlns:p14="http://schemas.microsoft.com/office/powerpoint/2010/main" val="2253864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50D8-8571-4983-8422-55989B9796F5}"/>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FC3C4F-647B-4798-8A3B-707E5DF4D899}"/>
                  </a:ext>
                </a:extLst>
              </p:cNvPr>
              <p:cNvSpPr>
                <a:spLocks noGrp="1"/>
              </p:cNvSpPr>
              <p:nvPr>
                <p:ph idx="1"/>
              </p:nvPr>
            </p:nvSpPr>
            <p:spPr>
              <a:xfrm>
                <a:off x="685801" y="2142067"/>
                <a:ext cx="10131425" cy="4425510"/>
              </a:xfrm>
            </p:spPr>
            <p:txBody>
              <a:bodyPr anchor="t"/>
              <a:lstStyle/>
              <a:p>
                <a:pPr marL="0" indent="0">
                  <a:buNone/>
                </a:pPr>
                <a:r>
                  <a:rPr lang="en-US" dirty="0"/>
                  <a:t>A </a:t>
                </a:r>
                <a:r>
                  <a:rPr lang="en-US" dirty="0" err="1"/>
                  <a:t>swingball</a:t>
                </a:r>
                <a:r>
                  <a:rPr lang="en-US" dirty="0"/>
                  <a:t> with a mass of 57 g is swinging freely in a horizontal circular path. The cord is 15 m long and is at an angle of 60</a:t>
                </a:r>
                <a:r>
                  <a:rPr lang="en-US" baseline="30000" dirty="0"/>
                  <a:t>◦</a:t>
                </a:r>
                <a:r>
                  <a:rPr lang="en-US" dirty="0"/>
                  <a:t> to the vertical. Draw a diagram to find the following.</a:t>
                </a:r>
              </a:p>
              <a:p>
                <a:pPr marL="342900" indent="-342900">
                  <a:buFont typeface="+mj-lt"/>
                  <a:buAutoNum type="alphaLcParenR"/>
                </a:pPr>
                <a:r>
                  <a:rPr lang="en-US" dirty="0"/>
                  <a:t>Radius of the ball’s path</a:t>
                </a:r>
                <a:br>
                  <a:rPr lang="en-US" dirty="0"/>
                </a:br>
                <a14:m>
                  <m:oMath xmlns:m="http://schemas.openxmlformats.org/officeDocument/2006/math">
                    <m:r>
                      <a:rPr lang="en-US" b="0" i="1" smtClean="0">
                        <a:latin typeface="Cambria Math" panose="02040503050406030204" pitchFamily="18" charset="0"/>
                      </a:rPr>
                      <m:t>13.0 </m:t>
                    </m:r>
                    <m:r>
                      <a:rPr lang="en-US" b="0" i="1" smtClean="0">
                        <a:latin typeface="Cambria Math" panose="02040503050406030204" pitchFamily="18" charset="0"/>
                      </a:rPr>
                      <m:t>𝑚</m:t>
                    </m:r>
                  </m:oMath>
                </a14:m>
                <a:endParaRPr lang="en-US" dirty="0"/>
              </a:p>
              <a:p>
                <a:pPr marL="342900" indent="-342900">
                  <a:buFont typeface="+mj-lt"/>
                  <a:buAutoNum type="alphaLcParenR"/>
                </a:pPr>
                <a:r>
                  <a:rPr lang="en-US" dirty="0"/>
                  <a:t>Net Force acting on the ball</a:t>
                </a:r>
                <a:br>
                  <a:rPr lang="en-US" dirty="0"/>
                </a:br>
                <a14:m>
                  <m:oMath xmlns:m="http://schemas.openxmlformats.org/officeDocument/2006/math">
                    <m:r>
                      <a:rPr lang="en-US" b="0" i="1" smtClean="0">
                        <a:latin typeface="Cambria Math" panose="02040503050406030204" pitchFamily="18" charset="0"/>
                      </a:rPr>
                      <m:t>0.968 </m:t>
                    </m:r>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𝑡𝑜𝑤𝑎𝑟𝑑𝑠</m:t>
                    </m:r>
                    <m:r>
                      <a:rPr lang="en-US" b="0" i="1" smtClean="0">
                        <a:latin typeface="Cambria Math" panose="02040503050406030204" pitchFamily="18" charset="0"/>
                      </a:rPr>
                      <m:t> </m:t>
                    </m:r>
                    <m:r>
                      <a:rPr lang="en-US" b="0" i="1" smtClean="0">
                        <a:latin typeface="Cambria Math" panose="02040503050406030204" pitchFamily="18" charset="0"/>
                      </a:rPr>
                      <m:t>𝑐𝑒𝑛𝑡𝑒𝑟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𝑐𝑖𝑟𝑐𝑙𝑒</m:t>
                    </m:r>
                  </m:oMath>
                </a14:m>
                <a:endParaRPr lang="en-US" dirty="0"/>
              </a:p>
              <a:p>
                <a:pPr marL="342900" indent="-342900">
                  <a:buFont typeface="+mj-lt"/>
                  <a:buAutoNum type="alphaLcParenR"/>
                </a:pPr>
                <a:r>
                  <a:rPr lang="en-US" dirty="0"/>
                  <a:t>Tension in the cord</a:t>
                </a:r>
                <a:br>
                  <a:rPr lang="en-US" dirty="0"/>
                </a:br>
                <a14:m>
                  <m:oMath xmlns:m="http://schemas.openxmlformats.org/officeDocument/2006/math">
                    <m:r>
                      <a:rPr lang="en-US" b="0" i="1" smtClean="0">
                        <a:latin typeface="Cambria Math" panose="02040503050406030204" pitchFamily="18" charset="0"/>
                      </a:rPr>
                      <m:t>1.12 </m:t>
                    </m:r>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𝑎𝑙𝑜𝑛𝑔</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𝑐𝑜𝑟𝑑</m:t>
                    </m:r>
                  </m:oMath>
                </a14:m>
                <a:endParaRPr lang="en-US" dirty="0"/>
              </a:p>
              <a:p>
                <a:pPr marL="342900" indent="-342900">
                  <a:buFont typeface="+mj-lt"/>
                  <a:buAutoNum type="alphaLcParenR"/>
                </a:pPr>
                <a:r>
                  <a:rPr lang="en-US" dirty="0"/>
                  <a:t>Speed of the ball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14.8 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AU" dirty="0"/>
              </a:p>
            </p:txBody>
          </p:sp>
        </mc:Choice>
        <mc:Fallback xmlns="">
          <p:sp>
            <p:nvSpPr>
              <p:cNvPr id="3" name="Content Placeholder 2">
                <a:extLst>
                  <a:ext uri="{FF2B5EF4-FFF2-40B4-BE49-F238E27FC236}">
                    <a16:creationId xmlns:a16="http://schemas.microsoft.com/office/drawing/2014/main" id="{B9FC3C4F-647B-4798-8A3B-707E5DF4D899}"/>
                  </a:ext>
                </a:extLst>
              </p:cNvPr>
              <p:cNvSpPr>
                <a:spLocks noGrp="1" noRot="1" noChangeAspect="1" noMove="1" noResize="1" noEditPoints="1" noAdjustHandles="1" noChangeArrowheads="1" noChangeShapeType="1" noTextEdit="1"/>
              </p:cNvSpPr>
              <p:nvPr>
                <p:ph idx="1"/>
              </p:nvPr>
            </p:nvSpPr>
            <p:spPr>
              <a:xfrm>
                <a:off x="685801" y="2142067"/>
                <a:ext cx="10131425" cy="4425510"/>
              </a:xfrm>
              <a:blipFill>
                <a:blip r:embed="rId2"/>
                <a:stretch>
                  <a:fillRect l="-542" t="-689"/>
                </a:stretch>
              </a:blipFill>
            </p:spPr>
            <p:txBody>
              <a:bodyPr/>
              <a:lstStyle/>
              <a:p>
                <a:r>
                  <a:rPr lang="en-AU">
                    <a:noFill/>
                  </a:rPr>
                  <a:t> </a:t>
                </a:r>
              </a:p>
            </p:txBody>
          </p:sp>
        </mc:Fallback>
      </mc:AlternateContent>
    </p:spTree>
    <p:extLst>
      <p:ext uri="{BB962C8B-B14F-4D97-AF65-F5344CB8AC3E}">
        <p14:creationId xmlns:p14="http://schemas.microsoft.com/office/powerpoint/2010/main" val="1467719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9EC-0182-4B58-BB48-140B03284236}"/>
              </a:ext>
            </a:extLst>
          </p:cNvPr>
          <p:cNvSpPr>
            <a:spLocks noGrp="1"/>
          </p:cNvSpPr>
          <p:nvPr>
            <p:ph type="title"/>
          </p:nvPr>
        </p:nvSpPr>
        <p:spPr/>
        <p:txBody>
          <a:bodyPr/>
          <a:lstStyle/>
          <a:p>
            <a:r>
              <a:rPr lang="en-US" dirty="0"/>
              <a:t>Banked track circular motion</a:t>
            </a:r>
            <a:endParaRPr lang="en-AU" dirty="0"/>
          </a:p>
        </p:txBody>
      </p:sp>
      <p:sp>
        <p:nvSpPr>
          <p:cNvPr id="3" name="Content Placeholder 2">
            <a:extLst>
              <a:ext uri="{FF2B5EF4-FFF2-40B4-BE49-F238E27FC236}">
                <a16:creationId xmlns:a16="http://schemas.microsoft.com/office/drawing/2014/main" id="{5C47E183-039A-4D3F-8F16-7448B252C270}"/>
              </a:ext>
            </a:extLst>
          </p:cNvPr>
          <p:cNvSpPr>
            <a:spLocks noGrp="1"/>
          </p:cNvSpPr>
          <p:nvPr>
            <p:ph idx="1"/>
          </p:nvPr>
        </p:nvSpPr>
        <p:spPr>
          <a:xfrm>
            <a:off x="685801" y="2142067"/>
            <a:ext cx="10131425" cy="4106333"/>
          </a:xfrm>
        </p:spPr>
        <p:txBody>
          <a:bodyPr anchor="t">
            <a:normAutofit/>
          </a:bodyPr>
          <a:lstStyle/>
          <a:p>
            <a:r>
              <a:rPr lang="en-US" dirty="0"/>
              <a:t>To allow vehicles to take corners more quickly racetracks have banked turns</a:t>
            </a:r>
          </a:p>
          <a:p>
            <a:r>
              <a:rPr lang="en-US" dirty="0"/>
              <a:t>Normal force is no longer perpendicular to the centripetal force so it contributes to it, allowing for faster cornering</a:t>
            </a:r>
          </a:p>
          <a:p>
            <a:r>
              <a:rPr lang="en-US" dirty="0"/>
              <a:t>If N</a:t>
            </a:r>
            <a:r>
              <a:rPr lang="en-US" baseline="-25000" dirty="0"/>
              <a:t>h</a:t>
            </a:r>
            <a:r>
              <a:rPr lang="en-US" dirty="0"/>
              <a:t>=F</a:t>
            </a:r>
            <a:r>
              <a:rPr lang="en-US" baseline="-25000" dirty="0"/>
              <a:t>C</a:t>
            </a:r>
            <a:r>
              <a:rPr lang="en-US" dirty="0"/>
              <a:t> for a particular turn, it can be made on a perfectly frictionless </a:t>
            </a:r>
            <a:br>
              <a:rPr lang="en-US" dirty="0"/>
            </a:br>
            <a:r>
              <a:rPr lang="en-US" dirty="0"/>
              <a:t>surface</a:t>
            </a:r>
          </a:p>
          <a:p>
            <a:r>
              <a:rPr lang="en-US" dirty="0"/>
              <a:t>If N</a:t>
            </a:r>
            <a:r>
              <a:rPr lang="en-US" baseline="-25000" dirty="0"/>
              <a:t>h</a:t>
            </a:r>
            <a:r>
              <a:rPr lang="en-US" dirty="0"/>
              <a:t>&gt;F</a:t>
            </a:r>
            <a:r>
              <a:rPr lang="en-US" baseline="-25000" dirty="0"/>
              <a:t>C</a:t>
            </a:r>
            <a:r>
              <a:rPr lang="en-US" dirty="0"/>
              <a:t> then vehicle needs friction to prevent it from sliding </a:t>
            </a:r>
            <a:br>
              <a:rPr lang="en-US" dirty="0"/>
            </a:br>
            <a:r>
              <a:rPr lang="en-US" dirty="0"/>
              <a:t>inwards</a:t>
            </a:r>
          </a:p>
          <a:p>
            <a:r>
              <a:rPr lang="en-US" dirty="0"/>
              <a:t>If N</a:t>
            </a:r>
            <a:r>
              <a:rPr lang="en-US" baseline="-25000" dirty="0"/>
              <a:t>h</a:t>
            </a:r>
            <a:r>
              <a:rPr lang="en-US" dirty="0"/>
              <a:t>&lt;F</a:t>
            </a:r>
            <a:r>
              <a:rPr lang="en-US" baseline="-25000" dirty="0"/>
              <a:t>C</a:t>
            </a:r>
            <a:r>
              <a:rPr lang="en-US" dirty="0"/>
              <a:t> then vehicle needs friction to prevent it from sliding </a:t>
            </a:r>
            <a:br>
              <a:rPr lang="en-US" dirty="0"/>
            </a:br>
            <a:r>
              <a:rPr lang="en-US" dirty="0"/>
              <a:t>outwards</a:t>
            </a:r>
            <a:endParaRPr lang="en-AU" dirty="0"/>
          </a:p>
          <a:p>
            <a:endParaRPr lang="en-AU" dirty="0"/>
          </a:p>
        </p:txBody>
      </p:sp>
      <p:grpSp>
        <p:nvGrpSpPr>
          <p:cNvPr id="5" name="Group 4">
            <a:extLst>
              <a:ext uri="{FF2B5EF4-FFF2-40B4-BE49-F238E27FC236}">
                <a16:creationId xmlns:a16="http://schemas.microsoft.com/office/drawing/2014/main" id="{BA911354-D5E5-4B0E-8193-0C8985494D3C}"/>
              </a:ext>
            </a:extLst>
          </p:cNvPr>
          <p:cNvGrpSpPr/>
          <p:nvPr/>
        </p:nvGrpSpPr>
        <p:grpSpPr>
          <a:xfrm>
            <a:off x="7573992" y="3105509"/>
            <a:ext cx="4451230" cy="3553867"/>
            <a:chOff x="7499230" y="1840301"/>
            <a:chExt cx="4451230" cy="3553867"/>
          </a:xfrm>
        </p:grpSpPr>
        <p:pic>
          <p:nvPicPr>
            <p:cNvPr id="3074" name="Picture 2" descr="Image result for velodrome cross section">
              <a:extLst>
                <a:ext uri="{FF2B5EF4-FFF2-40B4-BE49-F238E27FC236}">
                  <a16:creationId xmlns:a16="http://schemas.microsoft.com/office/drawing/2014/main" id="{91032C19-934E-4B4E-96D2-0614AE9A1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230" y="1840301"/>
              <a:ext cx="4451230" cy="3338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687DBF-383E-4AFC-B40D-D9EC0B0A2B1D}"/>
                </a:ext>
              </a:extLst>
            </p:cNvPr>
            <p:cNvSpPr txBox="1"/>
            <p:nvPr/>
          </p:nvSpPr>
          <p:spPr>
            <a:xfrm>
              <a:off x="7617124" y="5178724"/>
              <a:ext cx="4215441" cy="215444"/>
            </a:xfrm>
            <a:prstGeom prst="rect">
              <a:avLst/>
            </a:prstGeom>
            <a:noFill/>
          </p:spPr>
          <p:txBody>
            <a:bodyPr wrap="square" rtlCol="0">
              <a:spAutoFit/>
            </a:bodyPr>
            <a:lstStyle/>
            <a:p>
              <a:r>
                <a:rPr lang="en-AU" sz="800" dirty="0"/>
                <a:t>(https://www.reddit.com/r/bicycling/comments/16d11t/indoor_track_cross_section_of_bank)</a:t>
              </a:r>
            </a:p>
          </p:txBody>
        </p:sp>
      </p:grpSp>
    </p:spTree>
    <p:extLst>
      <p:ext uri="{BB962C8B-B14F-4D97-AF65-F5344CB8AC3E}">
        <p14:creationId xmlns:p14="http://schemas.microsoft.com/office/powerpoint/2010/main" val="4095557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004E8-1DF9-4761-ADE8-79D372EA86FD}"/>
              </a:ext>
            </a:extLst>
          </p:cNvPr>
          <p:cNvSpPr>
            <a:spLocks noGrp="1"/>
          </p:cNvSpPr>
          <p:nvPr>
            <p:ph type="title"/>
          </p:nvPr>
        </p:nvSpPr>
        <p:spPr/>
        <p:txBody>
          <a:bodyPr/>
          <a:lstStyle/>
          <a:p>
            <a:r>
              <a:rPr lang="en-US" dirty="0"/>
              <a:t>Banked track calculations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47577D-DD1C-4605-AABA-4F2FE6650807}"/>
                  </a:ext>
                </a:extLst>
              </p:cNvPr>
              <p:cNvSpPr>
                <a:spLocks noGrp="1"/>
              </p:cNvSpPr>
              <p:nvPr>
                <p:ph idx="1"/>
              </p:nvPr>
            </p:nvSpPr>
            <p:spPr/>
            <p:txBody>
              <a:bodyPr anchor="t"/>
              <a:lstStyle/>
              <a:p>
                <a:r>
                  <a:rPr lang="en-US" b="1" dirty="0"/>
                  <a:t>Normal force increased during circular motion such that the horizontal component of the normal force supplies the centripetal force</a:t>
                </a:r>
              </a:p>
              <a:p>
                <a:r>
                  <a:rPr lang="en-US" dirty="0"/>
                  <a:t>Conveniently the vertical component of the normal force becomes equal to the weight force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baseline="-25000"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𝑚𝑔</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i="1">
                              <a:latin typeface="Cambria Math" panose="02040503050406030204" pitchFamily="18" charset="0"/>
                              <a:ea typeface="Cambria Math" panose="02040503050406030204" pitchFamily="18" charset="0"/>
                            </a:rPr>
                            <m:t>𝜃</m:t>
                          </m:r>
                        </m:e>
                      </m:func>
                    </m:oMath>
                  </m:oMathPara>
                </a14:m>
                <a:endParaRPr lang="en-US" dirty="0"/>
              </a:p>
              <a:p>
                <a:r>
                  <a:rPr lang="en-US" dirty="0"/>
                  <a:t>Typically assume 0 friction so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baseline="-25000" smtClean="0">
                          <a:latin typeface="Cambria Math" panose="02040503050406030204" pitchFamily="18" charset="0"/>
                        </a:rPr>
                        <m:t>𝐶</m:t>
                      </m:r>
                      <m:r>
                        <a:rPr lang="en-US" b="0" i="1" smtClean="0">
                          <a:latin typeface="Cambria Math" panose="02040503050406030204" pitchFamily="18" charset="0"/>
                        </a:rPr>
                        <m:t>=</m:t>
                      </m:r>
                      <m:r>
                        <a:rPr lang="en-US" i="1">
                          <a:latin typeface="Cambria Math" panose="02040503050406030204" pitchFamily="18" charset="0"/>
                        </a:rPr>
                        <m:t>𝑁</m:t>
                      </m:r>
                      <m:r>
                        <a:rPr lang="en-US" i="1" baseline="-25000">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𝑚𝑔</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r>
                            <a:rPr lang="en-US" i="1">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2</m:t>
                              </m:r>
                            </m:sup>
                          </m:sSup>
                        </m:num>
                        <m:den>
                          <m:r>
                            <a:rPr lang="en-US" i="1">
                              <a:latin typeface="Cambria Math" panose="02040503050406030204" pitchFamily="18" charset="0"/>
                            </a:rPr>
                            <m:t>𝑟</m:t>
                          </m:r>
                        </m:den>
                      </m:f>
                    </m:oMath>
                  </m:oMathPara>
                </a14:m>
                <a:endParaRPr lang="en-AU" dirty="0"/>
              </a:p>
            </p:txBody>
          </p:sp>
        </mc:Choice>
        <mc:Fallback xmlns="">
          <p:sp>
            <p:nvSpPr>
              <p:cNvPr id="3" name="Content Placeholder 2">
                <a:extLst>
                  <a:ext uri="{FF2B5EF4-FFF2-40B4-BE49-F238E27FC236}">
                    <a16:creationId xmlns:a16="http://schemas.microsoft.com/office/drawing/2014/main" id="{7E47577D-DD1C-4605-AABA-4F2FE6650807}"/>
                  </a:ext>
                </a:extLst>
              </p:cNvPr>
              <p:cNvSpPr>
                <a:spLocks noGrp="1" noRot="1" noChangeAspect="1" noMove="1" noResize="1" noEditPoints="1" noAdjustHandles="1" noChangeArrowheads="1" noChangeShapeType="1" noTextEdit="1"/>
              </p:cNvSpPr>
              <p:nvPr>
                <p:ph idx="1"/>
              </p:nvPr>
            </p:nvSpPr>
            <p:spPr>
              <a:blipFill>
                <a:blip r:embed="rId3"/>
                <a:stretch>
                  <a:fillRect l="-421" t="-835"/>
                </a:stretch>
              </a:blipFill>
            </p:spPr>
            <p:txBody>
              <a:bodyPr/>
              <a:lstStyle/>
              <a:p>
                <a:r>
                  <a:rPr lang="en-AU">
                    <a:noFill/>
                  </a:rPr>
                  <a:t> </a:t>
                </a:r>
              </a:p>
            </p:txBody>
          </p:sp>
        </mc:Fallback>
      </mc:AlternateContent>
      <p:pic>
        <p:nvPicPr>
          <p:cNvPr id="4" name="Picture 6">
            <a:extLst>
              <a:ext uri="{FF2B5EF4-FFF2-40B4-BE49-F238E27FC236}">
                <a16:creationId xmlns:a16="http://schemas.microsoft.com/office/drawing/2014/main" id="{0B271DB6-9AB4-4765-938B-4D1816970E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149507" y="3429000"/>
            <a:ext cx="3887788" cy="3032125"/>
          </a:xfrm>
          <a:prstGeom prst="rect">
            <a:avLst/>
          </a:prstGeom>
        </p:spPr>
      </p:pic>
    </p:spTree>
    <p:extLst>
      <p:ext uri="{BB962C8B-B14F-4D97-AF65-F5344CB8AC3E}">
        <p14:creationId xmlns:p14="http://schemas.microsoft.com/office/powerpoint/2010/main" val="742539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10D9-E1C8-441C-8654-C78372198561}"/>
              </a:ext>
            </a:extLst>
          </p:cNvPr>
          <p:cNvSpPr>
            <a:spLocks noGrp="1"/>
          </p:cNvSpPr>
          <p:nvPr>
            <p:ph type="title"/>
          </p:nvPr>
        </p:nvSpPr>
        <p:spPr/>
        <p:txBody>
          <a:bodyPr/>
          <a:lstStyle/>
          <a:p>
            <a:r>
              <a:rPr lang="en-US" dirty="0"/>
              <a:t>Banked track applied to other contexts</a:t>
            </a:r>
            <a:endParaRPr lang="en-AU" dirty="0"/>
          </a:p>
        </p:txBody>
      </p:sp>
      <p:sp>
        <p:nvSpPr>
          <p:cNvPr id="3" name="Content Placeholder 2">
            <a:extLst>
              <a:ext uri="{FF2B5EF4-FFF2-40B4-BE49-F238E27FC236}">
                <a16:creationId xmlns:a16="http://schemas.microsoft.com/office/drawing/2014/main" id="{8BF417F7-0F12-454A-A30E-37C2E7415320}"/>
              </a:ext>
            </a:extLst>
          </p:cNvPr>
          <p:cNvSpPr>
            <a:spLocks noGrp="1"/>
          </p:cNvSpPr>
          <p:nvPr>
            <p:ph idx="1"/>
          </p:nvPr>
        </p:nvSpPr>
        <p:spPr/>
        <p:txBody>
          <a:bodyPr anchor="t"/>
          <a:lstStyle/>
          <a:p>
            <a:pPr marL="0" indent="0">
              <a:buNone/>
            </a:pPr>
            <a:r>
              <a:rPr lang="en-US" dirty="0"/>
              <a:t>Same calculations apply to:</a:t>
            </a:r>
          </a:p>
          <a:p>
            <a:r>
              <a:rPr lang="en-US" dirty="0"/>
              <a:t>a runner leaning into a corner (reaction force replaces normal)</a:t>
            </a:r>
          </a:p>
          <a:p>
            <a:r>
              <a:rPr lang="en-US" dirty="0"/>
              <a:t>banking aircraft (lift replaces normal)</a:t>
            </a:r>
          </a:p>
          <a:p>
            <a:r>
              <a:rPr lang="en-US" dirty="0"/>
              <a:t>pendulum (tension replaces normal)</a:t>
            </a:r>
            <a:endParaRPr lang="en-AU" dirty="0"/>
          </a:p>
        </p:txBody>
      </p:sp>
    </p:spTree>
    <p:extLst>
      <p:ext uri="{BB962C8B-B14F-4D97-AF65-F5344CB8AC3E}">
        <p14:creationId xmlns:p14="http://schemas.microsoft.com/office/powerpoint/2010/main" val="2672020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ABEE-D8FF-44C9-A2A5-8A02638A47AD}"/>
              </a:ext>
            </a:extLst>
          </p:cNvPr>
          <p:cNvSpPr>
            <a:spLocks noGrp="1"/>
          </p:cNvSpPr>
          <p:nvPr>
            <p:ph type="title"/>
          </p:nvPr>
        </p:nvSpPr>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EB17B46C-17B1-4AC2-99D5-0E0F9DF5E381}"/>
              </a:ext>
            </a:extLst>
          </p:cNvPr>
          <p:cNvSpPr>
            <a:spLocks noGrp="1"/>
          </p:cNvSpPr>
          <p:nvPr>
            <p:ph idx="1"/>
          </p:nvPr>
        </p:nvSpPr>
        <p:spPr/>
        <p:txBody>
          <a:bodyPr/>
          <a:lstStyle/>
          <a:p>
            <a:pPr marL="0" indent="0">
              <a:buNone/>
            </a:pPr>
            <a:r>
              <a:rPr lang="en-AU" dirty="0"/>
              <a:t>A 1250 kg car travels on a roadway that is banked at an angle of 25.0</a:t>
            </a:r>
            <a:r>
              <a:rPr lang="en-AU" baseline="30000" dirty="0"/>
              <a:t>0</a:t>
            </a:r>
            <a:r>
              <a:rPr lang="en-AU" dirty="0"/>
              <a:t> to the horizontal. The radius of the circular roadway is 52.0 m</a:t>
            </a:r>
          </a:p>
          <a:p>
            <a:pPr lvl="0"/>
            <a:r>
              <a:rPr lang="en-AU" dirty="0"/>
              <a:t>Determine the net force if the car is moving at the designed speed. </a:t>
            </a:r>
          </a:p>
          <a:p>
            <a:pPr lvl="0"/>
            <a:r>
              <a:rPr lang="en-AU" dirty="0"/>
              <a:t>What is the designed speed for the banked roadway?</a:t>
            </a:r>
          </a:p>
          <a:p>
            <a:endParaRPr lang="en-AU" dirty="0"/>
          </a:p>
        </p:txBody>
      </p:sp>
    </p:spTree>
    <p:extLst>
      <p:ext uri="{BB962C8B-B14F-4D97-AF65-F5344CB8AC3E}">
        <p14:creationId xmlns:p14="http://schemas.microsoft.com/office/powerpoint/2010/main" val="2562654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193B-759E-4F60-A796-9AC195153BEB}"/>
              </a:ext>
            </a:extLst>
          </p:cNvPr>
          <p:cNvSpPr>
            <a:spLocks noGrp="1"/>
          </p:cNvSpPr>
          <p:nvPr>
            <p:ph type="title"/>
          </p:nvPr>
        </p:nvSpPr>
        <p:spPr/>
        <p:txBody>
          <a:bodyPr/>
          <a:lstStyle/>
          <a:p>
            <a:r>
              <a:rPr lang="en-US" dirty="0" err="1"/>
              <a:t>Generalised</a:t>
            </a:r>
            <a:r>
              <a:rPr lang="en-US" dirty="0"/>
              <a:t> method for tackling motion problems</a:t>
            </a:r>
            <a:endParaRPr lang="en-AU" dirty="0"/>
          </a:p>
        </p:txBody>
      </p:sp>
      <p:sp>
        <p:nvSpPr>
          <p:cNvPr id="3" name="Content Placeholder 2">
            <a:extLst>
              <a:ext uri="{FF2B5EF4-FFF2-40B4-BE49-F238E27FC236}">
                <a16:creationId xmlns:a16="http://schemas.microsoft.com/office/drawing/2014/main" id="{A0458893-E367-4661-BD3E-0CDA544CDCDB}"/>
              </a:ext>
            </a:extLst>
          </p:cNvPr>
          <p:cNvSpPr>
            <a:spLocks noGrp="1"/>
          </p:cNvSpPr>
          <p:nvPr>
            <p:ph idx="1"/>
          </p:nvPr>
        </p:nvSpPr>
        <p:spPr/>
        <p:txBody>
          <a:bodyPr anchor="t"/>
          <a:lstStyle/>
          <a:p>
            <a:pPr marL="342900" indent="-342900">
              <a:buFont typeface="+mj-lt"/>
              <a:buAutoNum type="arabicPeriod"/>
            </a:pPr>
            <a:r>
              <a:rPr lang="en-US" dirty="0"/>
              <a:t>Draw a diagram</a:t>
            </a:r>
          </a:p>
          <a:p>
            <a:pPr marL="342900" indent="-342900">
              <a:buFont typeface="+mj-lt"/>
              <a:buAutoNum type="arabicPeriod"/>
            </a:pPr>
            <a:r>
              <a:rPr lang="en-US" dirty="0"/>
              <a:t>Assign values to variables (v, u, t, a, s etc.)</a:t>
            </a:r>
          </a:p>
          <a:p>
            <a:pPr marL="342900" indent="-342900">
              <a:buFont typeface="+mj-lt"/>
              <a:buAutoNum type="arabicPeriod"/>
            </a:pPr>
            <a:r>
              <a:rPr lang="en-US" dirty="0"/>
              <a:t>Assign direction (typically up is positive, down is negative, right is positive, left is negative)</a:t>
            </a:r>
          </a:p>
          <a:p>
            <a:pPr marL="342900" indent="-342900">
              <a:buFont typeface="+mj-lt"/>
              <a:buAutoNum type="arabicPeriod"/>
            </a:pPr>
            <a:r>
              <a:rPr lang="en-US" dirty="0"/>
              <a:t>Select appropriate equation, substitute variables, solve for unknown</a:t>
            </a:r>
          </a:p>
          <a:p>
            <a:pPr marL="342900" indent="-342900">
              <a:buFont typeface="+mj-lt"/>
              <a:buAutoNum type="arabicPeriod"/>
            </a:pPr>
            <a:r>
              <a:rPr lang="en-US" dirty="0"/>
              <a:t>Write answer to 3 </a:t>
            </a:r>
            <a:r>
              <a:rPr lang="en-US" dirty="0" err="1"/>
              <a:t>s.f.</a:t>
            </a:r>
            <a:r>
              <a:rPr lang="en-US" dirty="0"/>
              <a:t> with direction as appropriate</a:t>
            </a:r>
            <a:endParaRPr lang="en-AU" dirty="0"/>
          </a:p>
        </p:txBody>
      </p:sp>
    </p:spTree>
    <p:extLst>
      <p:ext uri="{BB962C8B-B14F-4D97-AF65-F5344CB8AC3E}">
        <p14:creationId xmlns:p14="http://schemas.microsoft.com/office/powerpoint/2010/main" val="989014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FAC7-2D44-4953-9812-649B2A7C5ABF}"/>
              </a:ext>
            </a:extLst>
          </p:cNvPr>
          <p:cNvSpPr>
            <a:spLocks noGrp="1"/>
          </p:cNvSpPr>
          <p:nvPr>
            <p:ph type="title"/>
          </p:nvPr>
        </p:nvSpPr>
        <p:spPr/>
        <p:txBody>
          <a:bodyPr/>
          <a:lstStyle/>
          <a:p>
            <a:r>
              <a:rPr lang="en-US" dirty="0"/>
              <a:t>Vertical plane circular motion – </a:t>
            </a:r>
            <a:br>
              <a:rPr lang="en-US" dirty="0"/>
            </a:br>
            <a:r>
              <a:rPr lang="en-US" dirty="0"/>
              <a:t>bucket on rope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70EA9-1B22-413F-A4DB-B94DFE057644}"/>
                  </a:ext>
                </a:extLst>
              </p:cNvPr>
              <p:cNvSpPr>
                <a:spLocks noGrp="1"/>
              </p:cNvSpPr>
              <p:nvPr>
                <p:ph idx="1"/>
              </p:nvPr>
            </p:nvSpPr>
            <p:spPr>
              <a:xfrm>
                <a:off x="685800" y="2142067"/>
                <a:ext cx="6675407" cy="3649133"/>
              </a:xfrm>
            </p:spPr>
            <p:txBody>
              <a:bodyPr anchor="t"/>
              <a:lstStyle/>
              <a:p>
                <a:r>
                  <a:rPr lang="en-US" dirty="0"/>
                  <a:t>In circular motion in a vertical plane weight is sometimes in the opposite direction to the centripetal force, is sometimes in the same direction, and is sometimes perpendicular; most complex scenario</a:t>
                </a:r>
              </a:p>
              <a:p>
                <a:pPr marL="342900" indent="-342900">
                  <a:buFont typeface="+mj-lt"/>
                  <a:buAutoNum type="arabicPeriod"/>
                </a:pPr>
                <a:r>
                  <a:rPr lang="en-US" dirty="0"/>
                  <a:t>Weight is opposite direction as centripetal force so</a:t>
                </a:r>
                <a:br>
                  <a:rPr lang="en-US" dirty="0"/>
                </a:br>
                <a14:m>
                  <m:oMath xmlns:m="http://schemas.openxmlformats.org/officeDocument/2006/math">
                    <m:r>
                      <a:rPr lang="en-US" b="0" i="1" smtClean="0">
                        <a:latin typeface="Cambria Math" panose="02040503050406030204" pitchFamily="18" charset="0"/>
                      </a:rPr>
                      <m:t>𝑡𝑒𝑛𝑠𝑖𝑜𝑛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𝑐𝑒𝑛𝑡𝑟𝑖𝑝𝑒𝑡𝑎𝑙</m:t>
                        </m:r>
                        <m:r>
                          <a:rPr lang="en-US" b="0" i="1" smtClean="0">
                            <a:latin typeface="Cambria Math" panose="02040503050406030204" pitchFamily="18" charset="0"/>
                          </a:rPr>
                          <m:t> </m:t>
                        </m:r>
                        <m:r>
                          <a:rPr lang="en-US" b="0" i="1" smtClean="0">
                            <a:latin typeface="Cambria Math" panose="02040503050406030204" pitchFamily="18" charset="0"/>
                          </a:rPr>
                          <m:t>𝑓𝑜𝑟𝑐𝑒</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𝑤𝑒𝑖𝑔h𝑡</m:t>
                        </m:r>
                      </m:e>
                    </m:d>
                  </m:oMath>
                </a14:m>
                <a:endParaRPr lang="en-AU" dirty="0"/>
              </a:p>
              <a:p>
                <a:pPr marL="342900" indent="-342900">
                  <a:buFont typeface="+mj-lt"/>
                  <a:buAutoNum type="arabicPeriod"/>
                </a:pPr>
                <a:r>
                  <a:rPr lang="en-US" dirty="0"/>
                  <a:t>W</a:t>
                </a:r>
                <a:r>
                  <a:rPr lang="en-AU" dirty="0"/>
                  <a:t>eight is perpendicular to centripetal force so</a:t>
                </a:r>
                <a:br>
                  <a:rPr lang="en-AU" dirty="0"/>
                </a:br>
                <a14:m>
                  <m:oMath xmlns:m="http://schemas.openxmlformats.org/officeDocument/2006/math">
                    <m:r>
                      <a:rPr lang="en-US" b="0" i="1" smtClean="0">
                        <a:latin typeface="Cambria Math" panose="02040503050406030204" pitchFamily="18" charset="0"/>
                      </a:rPr>
                      <m:t>𝑡𝑒𝑛𝑠𝑖𝑜𝑛</m:t>
                    </m:r>
                    <m:r>
                      <a:rPr lang="en-US" b="0" i="1" smtClean="0">
                        <a:latin typeface="Cambria Math" panose="02040503050406030204" pitchFamily="18" charset="0"/>
                      </a:rPr>
                      <m:t>=</m:t>
                    </m:r>
                    <m:r>
                      <a:rPr lang="en-US" b="0" i="1" smtClean="0">
                        <a:latin typeface="Cambria Math" panose="02040503050406030204" pitchFamily="18" charset="0"/>
                      </a:rPr>
                      <m:t>𝑐𝑒𝑛𝑡𝑟𝑖𝑝𝑒𝑡𝑎𝑙</m:t>
                    </m:r>
                    <m:r>
                      <a:rPr lang="en-US" b="0" i="1" smtClean="0">
                        <a:latin typeface="Cambria Math" panose="02040503050406030204" pitchFamily="18" charset="0"/>
                      </a:rPr>
                      <m:t> </m:t>
                    </m:r>
                    <m:r>
                      <a:rPr lang="en-US" b="0" i="1" smtClean="0">
                        <a:latin typeface="Cambria Math" panose="02040503050406030204" pitchFamily="18" charset="0"/>
                      </a:rPr>
                      <m:t>𝑓𝑜𝑟𝑐𝑒</m:t>
                    </m:r>
                  </m:oMath>
                </a14:m>
                <a:endParaRPr lang="en-AU" dirty="0"/>
              </a:p>
              <a:p>
                <a:pPr marL="342900" indent="-342900">
                  <a:buFont typeface="+mj-lt"/>
                  <a:buAutoNum type="arabicPeriod"/>
                </a:pPr>
                <a:r>
                  <a:rPr lang="en-US" dirty="0"/>
                  <a:t>W</a:t>
                </a:r>
                <a:r>
                  <a:rPr lang="en-AU" dirty="0"/>
                  <a:t>eight is same direction as centripetal force so</a:t>
                </a:r>
                <a:br>
                  <a:rPr lang="en-AU" dirty="0"/>
                </a:br>
                <a14:m>
                  <m:oMath xmlns:m="http://schemas.openxmlformats.org/officeDocument/2006/math">
                    <m:r>
                      <a:rPr lang="en-US" b="0" i="1" smtClean="0">
                        <a:latin typeface="Cambria Math" panose="02040503050406030204" pitchFamily="18" charset="0"/>
                      </a:rPr>
                      <m:t>𝑡𝑒𝑛𝑠𝑖𝑜𝑛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𝑐𝑒𝑛𝑡𝑟𝑖𝑝𝑒𝑡𝑎𝑙</m:t>
                        </m:r>
                        <m:r>
                          <a:rPr lang="en-US" b="0" i="1" smtClean="0">
                            <a:latin typeface="Cambria Math" panose="02040503050406030204" pitchFamily="18" charset="0"/>
                          </a:rPr>
                          <m:t> </m:t>
                        </m:r>
                        <m:r>
                          <a:rPr lang="en-US" b="0" i="1" smtClean="0">
                            <a:latin typeface="Cambria Math" panose="02040503050406030204" pitchFamily="18" charset="0"/>
                          </a:rPr>
                          <m:t>𝑓𝑜𝑟𝑐𝑒</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𝑤𝑒𝑖𝑔h𝑡</m:t>
                        </m:r>
                      </m:e>
                    </m:d>
                  </m:oMath>
                </a14:m>
                <a:endParaRPr lang="en-AU" dirty="0"/>
              </a:p>
            </p:txBody>
          </p:sp>
        </mc:Choice>
        <mc:Fallback xmlns="">
          <p:sp>
            <p:nvSpPr>
              <p:cNvPr id="3" name="Content Placeholder 2">
                <a:extLst>
                  <a:ext uri="{FF2B5EF4-FFF2-40B4-BE49-F238E27FC236}">
                    <a16:creationId xmlns:a16="http://schemas.microsoft.com/office/drawing/2014/main" id="{B4870EA9-1B22-413F-A4DB-B94DFE057644}"/>
                  </a:ext>
                </a:extLst>
              </p:cNvPr>
              <p:cNvSpPr>
                <a:spLocks noGrp="1" noRot="1" noChangeAspect="1" noMove="1" noResize="1" noEditPoints="1" noAdjustHandles="1" noChangeArrowheads="1" noChangeShapeType="1" noTextEdit="1"/>
              </p:cNvSpPr>
              <p:nvPr>
                <p:ph idx="1"/>
              </p:nvPr>
            </p:nvSpPr>
            <p:spPr>
              <a:xfrm>
                <a:off x="685800" y="2142067"/>
                <a:ext cx="6675407" cy="3649133"/>
              </a:xfrm>
              <a:blipFill>
                <a:blip r:embed="rId2"/>
                <a:stretch>
                  <a:fillRect l="-822" t="-835"/>
                </a:stretch>
              </a:blipFill>
            </p:spPr>
            <p:txBody>
              <a:bodyPr/>
              <a:lstStyle/>
              <a:p>
                <a:r>
                  <a:rPr lang="en-AU">
                    <a:noFill/>
                  </a:rPr>
                  <a:t> </a:t>
                </a:r>
              </a:p>
            </p:txBody>
          </p:sp>
        </mc:Fallback>
      </mc:AlternateContent>
      <p:grpSp>
        <p:nvGrpSpPr>
          <p:cNvPr id="32" name="Group 31">
            <a:extLst>
              <a:ext uri="{FF2B5EF4-FFF2-40B4-BE49-F238E27FC236}">
                <a16:creationId xmlns:a16="http://schemas.microsoft.com/office/drawing/2014/main" id="{BC47E6E7-3F10-4708-89D6-7EC01EE5105F}"/>
              </a:ext>
            </a:extLst>
          </p:cNvPr>
          <p:cNvGrpSpPr/>
          <p:nvPr/>
        </p:nvGrpSpPr>
        <p:grpSpPr>
          <a:xfrm>
            <a:off x="7468233" y="1379094"/>
            <a:ext cx="4288749" cy="4984005"/>
            <a:chOff x="7468233" y="1379094"/>
            <a:chExt cx="4288749" cy="4984005"/>
          </a:xfrm>
        </p:grpSpPr>
        <p:grpSp>
          <p:nvGrpSpPr>
            <p:cNvPr id="29" name="Group 28">
              <a:extLst>
                <a:ext uri="{FF2B5EF4-FFF2-40B4-BE49-F238E27FC236}">
                  <a16:creationId xmlns:a16="http://schemas.microsoft.com/office/drawing/2014/main" id="{F89F4063-A00F-464B-BB31-9E8582F90C6A}"/>
                </a:ext>
              </a:extLst>
            </p:cNvPr>
            <p:cNvGrpSpPr/>
            <p:nvPr/>
          </p:nvGrpSpPr>
          <p:grpSpPr>
            <a:xfrm>
              <a:off x="7468233" y="1379094"/>
              <a:ext cx="4288749" cy="4984005"/>
              <a:chOff x="6295041" y="1344589"/>
              <a:chExt cx="4288749" cy="4984005"/>
            </a:xfrm>
          </p:grpSpPr>
          <p:grpSp>
            <p:nvGrpSpPr>
              <p:cNvPr id="13" name="Group 12">
                <a:extLst>
                  <a:ext uri="{FF2B5EF4-FFF2-40B4-BE49-F238E27FC236}">
                    <a16:creationId xmlns:a16="http://schemas.microsoft.com/office/drawing/2014/main" id="{33393473-D3FC-4A7B-ACA6-06620C84EE11}"/>
                  </a:ext>
                </a:extLst>
              </p:cNvPr>
              <p:cNvGrpSpPr/>
              <p:nvPr/>
            </p:nvGrpSpPr>
            <p:grpSpPr>
              <a:xfrm>
                <a:off x="7735607" y="3839845"/>
                <a:ext cx="718868" cy="2488749"/>
                <a:chOff x="7735607" y="3839845"/>
                <a:chExt cx="718868" cy="2488749"/>
              </a:xfrm>
            </p:grpSpPr>
            <p:grpSp>
              <p:nvGrpSpPr>
                <p:cNvPr id="9" name="Group 8">
                  <a:extLst>
                    <a:ext uri="{FF2B5EF4-FFF2-40B4-BE49-F238E27FC236}">
                      <a16:creationId xmlns:a16="http://schemas.microsoft.com/office/drawing/2014/main" id="{8EADC49D-8B34-44D6-8351-749AEDD5A530}"/>
                    </a:ext>
                  </a:extLst>
                </p:cNvPr>
                <p:cNvGrpSpPr/>
                <p:nvPr/>
              </p:nvGrpSpPr>
              <p:grpSpPr>
                <a:xfrm>
                  <a:off x="7735607" y="5253806"/>
                  <a:ext cx="718868" cy="1074788"/>
                  <a:chOff x="7867289" y="4087961"/>
                  <a:chExt cx="718868" cy="1074788"/>
                </a:xfrm>
              </p:grpSpPr>
              <p:grpSp>
                <p:nvGrpSpPr>
                  <p:cNvPr id="7" name="Group 6">
                    <a:extLst>
                      <a:ext uri="{FF2B5EF4-FFF2-40B4-BE49-F238E27FC236}">
                        <a16:creationId xmlns:a16="http://schemas.microsoft.com/office/drawing/2014/main" id="{DB2767D3-0378-4859-8FAC-5C2F8CFEF5D0}"/>
                      </a:ext>
                    </a:extLst>
                  </p:cNvPr>
                  <p:cNvGrpSpPr/>
                  <p:nvPr/>
                </p:nvGrpSpPr>
                <p:grpSpPr>
                  <a:xfrm>
                    <a:off x="7867289" y="4087961"/>
                    <a:ext cx="718868" cy="1074788"/>
                    <a:chOff x="7867289" y="4087961"/>
                    <a:chExt cx="718868" cy="1074788"/>
                  </a:xfrm>
                </p:grpSpPr>
                <p:sp>
                  <p:nvSpPr>
                    <p:cNvPr id="5" name="Trapezoid 4">
                      <a:extLst>
                        <a:ext uri="{FF2B5EF4-FFF2-40B4-BE49-F238E27FC236}">
                          <a16:creationId xmlns:a16="http://schemas.microsoft.com/office/drawing/2014/main" id="{BE833F1D-FE81-462A-B8B7-51A38EAA5065}"/>
                        </a:ext>
                      </a:extLst>
                    </p:cNvPr>
                    <p:cNvSpPr/>
                    <p:nvPr/>
                  </p:nvSpPr>
                  <p:spPr>
                    <a:xfrm flipV="1">
                      <a:off x="7867289" y="4487013"/>
                      <a:ext cx="718868" cy="675736"/>
                    </a:xfrm>
                    <a:prstGeom prst="trapezoid">
                      <a:avLst/>
                    </a:prstGeom>
                    <a:solidFill>
                      <a:schemeClr val="tx2">
                        <a:lumMod val="9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c 5">
                      <a:extLst>
                        <a:ext uri="{FF2B5EF4-FFF2-40B4-BE49-F238E27FC236}">
                          <a16:creationId xmlns:a16="http://schemas.microsoft.com/office/drawing/2014/main" id="{30171A07-4619-4FCE-9DE7-A126E0E7FB59}"/>
                        </a:ext>
                      </a:extLst>
                    </p:cNvPr>
                    <p:cNvSpPr/>
                    <p:nvPr/>
                  </p:nvSpPr>
                  <p:spPr>
                    <a:xfrm>
                      <a:off x="7910421" y="4087961"/>
                      <a:ext cx="632604" cy="798103"/>
                    </a:xfrm>
                    <a:prstGeom prst="arc">
                      <a:avLst>
                        <a:gd name="adj1" fmla="val 10967787"/>
                        <a:gd name="adj2" fmla="val 0"/>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
                <p:nvSpPr>
                  <p:cNvPr id="8" name="Trapezoid 7">
                    <a:extLst>
                      <a:ext uri="{FF2B5EF4-FFF2-40B4-BE49-F238E27FC236}">
                        <a16:creationId xmlns:a16="http://schemas.microsoft.com/office/drawing/2014/main" id="{DEA40A32-8AC8-4EF1-B788-14FC009F31F2}"/>
                      </a:ext>
                    </a:extLst>
                  </p:cNvPr>
                  <p:cNvSpPr/>
                  <p:nvPr/>
                </p:nvSpPr>
                <p:spPr>
                  <a:xfrm flipV="1">
                    <a:off x="7929831" y="4534237"/>
                    <a:ext cx="593784" cy="620303"/>
                  </a:xfrm>
                  <a:prstGeom prst="trapezoid">
                    <a:avLst/>
                  </a:prstGeom>
                  <a:solidFill>
                    <a:schemeClr val="accent2"/>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12" name="Straight Connector 11">
                  <a:extLst>
                    <a:ext uri="{FF2B5EF4-FFF2-40B4-BE49-F238E27FC236}">
                      <a16:creationId xmlns:a16="http://schemas.microsoft.com/office/drawing/2014/main" id="{EAEDE2F7-4AC3-4A52-8F75-5D64B7F927BE}"/>
                    </a:ext>
                  </a:extLst>
                </p:cNvPr>
                <p:cNvCxnSpPr/>
                <p:nvPr/>
              </p:nvCxnSpPr>
              <p:spPr>
                <a:xfrm flipV="1">
                  <a:off x="8095041" y="3839845"/>
                  <a:ext cx="0" cy="144000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0038BB0-F39B-4467-8CBA-E89E8809746D}"/>
                  </a:ext>
                </a:extLst>
              </p:cNvPr>
              <p:cNvGrpSpPr/>
              <p:nvPr/>
            </p:nvGrpSpPr>
            <p:grpSpPr>
              <a:xfrm rot="16200000" flipH="1">
                <a:off x="8979982" y="2595471"/>
                <a:ext cx="718868" cy="2488749"/>
                <a:chOff x="7735607" y="3839845"/>
                <a:chExt cx="718868" cy="2488749"/>
              </a:xfrm>
            </p:grpSpPr>
            <p:grpSp>
              <p:nvGrpSpPr>
                <p:cNvPr id="16" name="Group 15">
                  <a:extLst>
                    <a:ext uri="{FF2B5EF4-FFF2-40B4-BE49-F238E27FC236}">
                      <a16:creationId xmlns:a16="http://schemas.microsoft.com/office/drawing/2014/main" id="{444BE64B-9991-4376-9295-93AFD9D11DE0}"/>
                    </a:ext>
                  </a:extLst>
                </p:cNvPr>
                <p:cNvGrpSpPr/>
                <p:nvPr/>
              </p:nvGrpSpPr>
              <p:grpSpPr>
                <a:xfrm>
                  <a:off x="7735607" y="5253806"/>
                  <a:ext cx="718868" cy="1074788"/>
                  <a:chOff x="7867289" y="4087961"/>
                  <a:chExt cx="718868" cy="1074788"/>
                </a:xfrm>
              </p:grpSpPr>
              <p:grpSp>
                <p:nvGrpSpPr>
                  <p:cNvPr id="18" name="Group 17">
                    <a:extLst>
                      <a:ext uri="{FF2B5EF4-FFF2-40B4-BE49-F238E27FC236}">
                        <a16:creationId xmlns:a16="http://schemas.microsoft.com/office/drawing/2014/main" id="{E1757710-8A95-4D1B-A59E-2418EB853E8D}"/>
                      </a:ext>
                    </a:extLst>
                  </p:cNvPr>
                  <p:cNvGrpSpPr/>
                  <p:nvPr/>
                </p:nvGrpSpPr>
                <p:grpSpPr>
                  <a:xfrm>
                    <a:off x="7867289" y="4087961"/>
                    <a:ext cx="718868" cy="1074788"/>
                    <a:chOff x="7867289" y="4087961"/>
                    <a:chExt cx="718868" cy="1074788"/>
                  </a:xfrm>
                </p:grpSpPr>
                <p:sp>
                  <p:nvSpPr>
                    <p:cNvPr id="20" name="Trapezoid 19">
                      <a:extLst>
                        <a:ext uri="{FF2B5EF4-FFF2-40B4-BE49-F238E27FC236}">
                          <a16:creationId xmlns:a16="http://schemas.microsoft.com/office/drawing/2014/main" id="{750F5804-03A5-4FD5-B532-DAA198F11370}"/>
                        </a:ext>
                      </a:extLst>
                    </p:cNvPr>
                    <p:cNvSpPr/>
                    <p:nvPr/>
                  </p:nvSpPr>
                  <p:spPr>
                    <a:xfrm flipV="1">
                      <a:off x="7867289" y="4487013"/>
                      <a:ext cx="718868" cy="675736"/>
                    </a:xfrm>
                    <a:prstGeom prst="trapezoid">
                      <a:avLst/>
                    </a:prstGeom>
                    <a:solidFill>
                      <a:schemeClr val="tx2">
                        <a:lumMod val="9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c 20">
                      <a:extLst>
                        <a:ext uri="{FF2B5EF4-FFF2-40B4-BE49-F238E27FC236}">
                          <a16:creationId xmlns:a16="http://schemas.microsoft.com/office/drawing/2014/main" id="{FB1D2997-4425-4F3B-AFB8-BD5CB97EB952}"/>
                        </a:ext>
                      </a:extLst>
                    </p:cNvPr>
                    <p:cNvSpPr/>
                    <p:nvPr/>
                  </p:nvSpPr>
                  <p:spPr>
                    <a:xfrm>
                      <a:off x="7910421" y="4087961"/>
                      <a:ext cx="632604" cy="798103"/>
                    </a:xfrm>
                    <a:prstGeom prst="arc">
                      <a:avLst>
                        <a:gd name="adj1" fmla="val 10967787"/>
                        <a:gd name="adj2" fmla="val 0"/>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
                <p:nvSpPr>
                  <p:cNvPr id="19" name="Trapezoid 18">
                    <a:extLst>
                      <a:ext uri="{FF2B5EF4-FFF2-40B4-BE49-F238E27FC236}">
                        <a16:creationId xmlns:a16="http://schemas.microsoft.com/office/drawing/2014/main" id="{9EC5BAE8-4E41-436C-9D9B-EE5E0B8846FB}"/>
                      </a:ext>
                    </a:extLst>
                  </p:cNvPr>
                  <p:cNvSpPr/>
                  <p:nvPr/>
                </p:nvSpPr>
                <p:spPr>
                  <a:xfrm flipV="1">
                    <a:off x="7929831" y="4534237"/>
                    <a:ext cx="593784" cy="620303"/>
                  </a:xfrm>
                  <a:prstGeom prst="trapezoid">
                    <a:avLst/>
                  </a:prstGeom>
                  <a:solidFill>
                    <a:schemeClr val="accent2"/>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17" name="Straight Connector 16">
                  <a:extLst>
                    <a:ext uri="{FF2B5EF4-FFF2-40B4-BE49-F238E27FC236}">
                      <a16:creationId xmlns:a16="http://schemas.microsoft.com/office/drawing/2014/main" id="{459ECF0F-7954-4E12-9271-EC9D429FD3DA}"/>
                    </a:ext>
                  </a:extLst>
                </p:cNvPr>
                <p:cNvCxnSpPr/>
                <p:nvPr/>
              </p:nvCxnSpPr>
              <p:spPr>
                <a:xfrm flipV="1">
                  <a:off x="8095041" y="3839845"/>
                  <a:ext cx="0" cy="144000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841E2178-936B-456C-9DB6-0BDAB1F7C284}"/>
                  </a:ext>
                </a:extLst>
              </p:cNvPr>
              <p:cNvGrpSpPr/>
              <p:nvPr/>
            </p:nvGrpSpPr>
            <p:grpSpPr>
              <a:xfrm flipV="1">
                <a:off x="7735811" y="1344589"/>
                <a:ext cx="718868" cy="2488749"/>
                <a:chOff x="7735607" y="3839845"/>
                <a:chExt cx="718868" cy="2488749"/>
              </a:xfrm>
            </p:grpSpPr>
            <p:grpSp>
              <p:nvGrpSpPr>
                <p:cNvPr id="23" name="Group 22">
                  <a:extLst>
                    <a:ext uri="{FF2B5EF4-FFF2-40B4-BE49-F238E27FC236}">
                      <a16:creationId xmlns:a16="http://schemas.microsoft.com/office/drawing/2014/main" id="{C0A31EA8-FEFB-47B2-BDCA-75BA14CD6813}"/>
                    </a:ext>
                  </a:extLst>
                </p:cNvPr>
                <p:cNvGrpSpPr/>
                <p:nvPr/>
              </p:nvGrpSpPr>
              <p:grpSpPr>
                <a:xfrm>
                  <a:off x="7735607" y="5253806"/>
                  <a:ext cx="718868" cy="1074788"/>
                  <a:chOff x="7867289" y="4087961"/>
                  <a:chExt cx="718868" cy="1074788"/>
                </a:xfrm>
              </p:grpSpPr>
              <p:grpSp>
                <p:nvGrpSpPr>
                  <p:cNvPr id="25" name="Group 24">
                    <a:extLst>
                      <a:ext uri="{FF2B5EF4-FFF2-40B4-BE49-F238E27FC236}">
                        <a16:creationId xmlns:a16="http://schemas.microsoft.com/office/drawing/2014/main" id="{0FE153D1-3ACB-4763-8E39-CFFA7DF30346}"/>
                      </a:ext>
                    </a:extLst>
                  </p:cNvPr>
                  <p:cNvGrpSpPr/>
                  <p:nvPr/>
                </p:nvGrpSpPr>
                <p:grpSpPr>
                  <a:xfrm>
                    <a:off x="7867289" y="4087961"/>
                    <a:ext cx="718868" cy="1074788"/>
                    <a:chOff x="7867289" y="4087961"/>
                    <a:chExt cx="718868" cy="1074788"/>
                  </a:xfrm>
                </p:grpSpPr>
                <p:sp>
                  <p:nvSpPr>
                    <p:cNvPr id="27" name="Trapezoid 26">
                      <a:extLst>
                        <a:ext uri="{FF2B5EF4-FFF2-40B4-BE49-F238E27FC236}">
                          <a16:creationId xmlns:a16="http://schemas.microsoft.com/office/drawing/2014/main" id="{19DB0A39-29E0-475F-A3FE-E2F6466E42ED}"/>
                        </a:ext>
                      </a:extLst>
                    </p:cNvPr>
                    <p:cNvSpPr/>
                    <p:nvPr/>
                  </p:nvSpPr>
                  <p:spPr>
                    <a:xfrm flipV="1">
                      <a:off x="7867289" y="4487013"/>
                      <a:ext cx="718868" cy="675736"/>
                    </a:xfrm>
                    <a:prstGeom prst="trapezoid">
                      <a:avLst/>
                    </a:prstGeom>
                    <a:solidFill>
                      <a:schemeClr val="tx2">
                        <a:lumMod val="9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c 27">
                      <a:extLst>
                        <a:ext uri="{FF2B5EF4-FFF2-40B4-BE49-F238E27FC236}">
                          <a16:creationId xmlns:a16="http://schemas.microsoft.com/office/drawing/2014/main" id="{023B2E2C-3492-474D-8737-F921D7E6C02A}"/>
                        </a:ext>
                      </a:extLst>
                    </p:cNvPr>
                    <p:cNvSpPr/>
                    <p:nvPr/>
                  </p:nvSpPr>
                  <p:spPr>
                    <a:xfrm>
                      <a:off x="7910421" y="4087961"/>
                      <a:ext cx="632604" cy="798103"/>
                    </a:xfrm>
                    <a:prstGeom prst="arc">
                      <a:avLst>
                        <a:gd name="adj1" fmla="val 10967787"/>
                        <a:gd name="adj2" fmla="val 0"/>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
                <p:nvSpPr>
                  <p:cNvPr id="26" name="Trapezoid 25">
                    <a:extLst>
                      <a:ext uri="{FF2B5EF4-FFF2-40B4-BE49-F238E27FC236}">
                        <a16:creationId xmlns:a16="http://schemas.microsoft.com/office/drawing/2014/main" id="{8C0E16D7-3378-4B2D-BF9C-B8147AC48B03}"/>
                      </a:ext>
                    </a:extLst>
                  </p:cNvPr>
                  <p:cNvSpPr/>
                  <p:nvPr/>
                </p:nvSpPr>
                <p:spPr>
                  <a:xfrm flipV="1">
                    <a:off x="7929831" y="4534237"/>
                    <a:ext cx="593784" cy="620303"/>
                  </a:xfrm>
                  <a:prstGeom prst="trapezoid">
                    <a:avLst/>
                  </a:prstGeom>
                  <a:solidFill>
                    <a:schemeClr val="accent2"/>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24" name="Straight Connector 23">
                  <a:extLst>
                    <a:ext uri="{FF2B5EF4-FFF2-40B4-BE49-F238E27FC236}">
                      <a16:creationId xmlns:a16="http://schemas.microsoft.com/office/drawing/2014/main" id="{EA56A31A-13D2-4B13-A3B4-CC7ED2692577}"/>
                    </a:ext>
                  </a:extLst>
                </p:cNvPr>
                <p:cNvCxnSpPr/>
                <p:nvPr/>
              </p:nvCxnSpPr>
              <p:spPr>
                <a:xfrm flipV="1">
                  <a:off x="8095041" y="3839845"/>
                  <a:ext cx="0" cy="144000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477D7E-3752-4EB9-B02E-C71E1BA99D63}"/>
                  </a:ext>
                </a:extLst>
              </p:cNvPr>
              <p:cNvGrpSpPr/>
              <p:nvPr/>
            </p:nvGrpSpPr>
            <p:grpSpPr>
              <a:xfrm>
                <a:off x="6295041" y="2039845"/>
                <a:ext cx="3600000" cy="3600000"/>
                <a:chOff x="6295041" y="2039845"/>
                <a:chExt cx="3600000" cy="3600000"/>
              </a:xfrm>
            </p:grpSpPr>
            <p:sp>
              <p:nvSpPr>
                <p:cNvPr id="4" name="Oval 3">
                  <a:extLst>
                    <a:ext uri="{FF2B5EF4-FFF2-40B4-BE49-F238E27FC236}">
                      <a16:creationId xmlns:a16="http://schemas.microsoft.com/office/drawing/2014/main" id="{FCEDA27E-A12E-4F9C-9298-33B52CA34F7C}"/>
                    </a:ext>
                  </a:extLst>
                </p:cNvPr>
                <p:cNvSpPr/>
                <p:nvPr/>
              </p:nvSpPr>
              <p:spPr>
                <a:xfrm>
                  <a:off x="6295041" y="2039845"/>
                  <a:ext cx="3600000" cy="360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D5E01E6F-7F10-4A06-8358-CE6BE680B317}"/>
                    </a:ext>
                  </a:extLst>
                </p:cNvPr>
                <p:cNvSpPr/>
                <p:nvPr/>
              </p:nvSpPr>
              <p:spPr>
                <a:xfrm>
                  <a:off x="8041041" y="3785845"/>
                  <a:ext cx="108000" cy="108000"/>
                </a:xfrm>
                <a:prstGeom prst="ellipse">
                  <a:avLst/>
                </a:prstGeom>
                <a:solidFill>
                  <a:schemeClr val="tx2"/>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1" name="TextBox 10">
              <a:extLst>
                <a:ext uri="{FF2B5EF4-FFF2-40B4-BE49-F238E27FC236}">
                  <a16:creationId xmlns:a16="http://schemas.microsoft.com/office/drawing/2014/main" id="{8F185984-2B60-46E4-963C-D0A8D2F512F9}"/>
                </a:ext>
              </a:extLst>
            </p:cNvPr>
            <p:cNvSpPr txBox="1"/>
            <p:nvPr/>
          </p:nvSpPr>
          <p:spPr>
            <a:xfrm>
              <a:off x="9414282" y="5011626"/>
              <a:ext cx="301686" cy="369332"/>
            </a:xfrm>
            <a:prstGeom prst="rect">
              <a:avLst/>
            </a:prstGeom>
            <a:noFill/>
          </p:spPr>
          <p:txBody>
            <a:bodyPr wrap="none" rtlCol="0">
              <a:spAutoFit/>
            </a:bodyPr>
            <a:lstStyle/>
            <a:p>
              <a:r>
                <a:rPr lang="en-US" dirty="0"/>
                <a:t>1</a:t>
              </a:r>
              <a:endParaRPr lang="en-AU" dirty="0"/>
            </a:p>
          </p:txBody>
        </p:sp>
        <p:sp>
          <p:nvSpPr>
            <p:cNvPr id="30" name="TextBox 29">
              <a:extLst>
                <a:ext uri="{FF2B5EF4-FFF2-40B4-BE49-F238E27FC236}">
                  <a16:creationId xmlns:a16="http://schemas.microsoft.com/office/drawing/2014/main" id="{9D653169-D883-43BB-9258-D4C38F2CE867}"/>
                </a:ext>
              </a:extLst>
            </p:cNvPr>
            <p:cNvSpPr txBox="1"/>
            <p:nvPr/>
          </p:nvSpPr>
          <p:spPr>
            <a:xfrm>
              <a:off x="10314360" y="3373383"/>
              <a:ext cx="301686" cy="369332"/>
            </a:xfrm>
            <a:prstGeom prst="rect">
              <a:avLst/>
            </a:prstGeom>
            <a:noFill/>
          </p:spPr>
          <p:txBody>
            <a:bodyPr wrap="none" rtlCol="0">
              <a:spAutoFit/>
            </a:bodyPr>
            <a:lstStyle/>
            <a:p>
              <a:r>
                <a:rPr lang="en-US" dirty="0"/>
                <a:t>2</a:t>
              </a:r>
              <a:endParaRPr lang="en-AU" dirty="0"/>
            </a:p>
          </p:txBody>
        </p:sp>
        <p:sp>
          <p:nvSpPr>
            <p:cNvPr id="31" name="TextBox 30">
              <a:extLst>
                <a:ext uri="{FF2B5EF4-FFF2-40B4-BE49-F238E27FC236}">
                  <a16:creationId xmlns:a16="http://schemas.microsoft.com/office/drawing/2014/main" id="{04E76D32-8212-480F-A108-19FC5A212C3C}"/>
                </a:ext>
              </a:extLst>
            </p:cNvPr>
            <p:cNvSpPr txBox="1"/>
            <p:nvPr/>
          </p:nvSpPr>
          <p:spPr>
            <a:xfrm>
              <a:off x="8762395" y="2454992"/>
              <a:ext cx="301686" cy="369332"/>
            </a:xfrm>
            <a:prstGeom prst="rect">
              <a:avLst/>
            </a:prstGeom>
            <a:noFill/>
          </p:spPr>
          <p:txBody>
            <a:bodyPr wrap="none" rtlCol="0">
              <a:spAutoFit/>
            </a:bodyPr>
            <a:lstStyle/>
            <a:p>
              <a:r>
                <a:rPr lang="en-US" dirty="0"/>
                <a:t>3</a:t>
              </a:r>
              <a:endParaRPr lang="en-AU" dirty="0"/>
            </a:p>
          </p:txBody>
        </p:sp>
      </p:grpSp>
    </p:spTree>
    <p:extLst>
      <p:ext uri="{BB962C8B-B14F-4D97-AF65-F5344CB8AC3E}">
        <p14:creationId xmlns:p14="http://schemas.microsoft.com/office/powerpoint/2010/main" val="1548120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FAC7-2D44-4953-9812-649B2A7C5ABF}"/>
              </a:ext>
            </a:extLst>
          </p:cNvPr>
          <p:cNvSpPr>
            <a:spLocks noGrp="1"/>
          </p:cNvSpPr>
          <p:nvPr>
            <p:ph type="title"/>
          </p:nvPr>
        </p:nvSpPr>
        <p:spPr/>
        <p:txBody>
          <a:bodyPr/>
          <a:lstStyle/>
          <a:p>
            <a:r>
              <a:rPr lang="en-US" dirty="0"/>
              <a:t>Vertical plane circular motion – </a:t>
            </a:r>
            <a:br>
              <a:rPr lang="en-US" dirty="0"/>
            </a:br>
            <a:r>
              <a:rPr lang="en-US" dirty="0"/>
              <a:t>Loop-the-loop</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70EA9-1B22-413F-A4DB-B94DFE057644}"/>
                  </a:ext>
                </a:extLst>
              </p:cNvPr>
              <p:cNvSpPr>
                <a:spLocks noGrp="1"/>
              </p:cNvSpPr>
              <p:nvPr>
                <p:ph idx="1"/>
              </p:nvPr>
            </p:nvSpPr>
            <p:spPr>
              <a:xfrm>
                <a:off x="685800" y="2142067"/>
                <a:ext cx="6675407" cy="3649133"/>
              </a:xfrm>
            </p:spPr>
            <p:txBody>
              <a:bodyPr anchor="t"/>
              <a:lstStyle/>
              <a:p>
                <a:r>
                  <a:rPr lang="en-US" dirty="0"/>
                  <a:t>In circular motion in a vertical plane weight is sometimes in the opposite direction to the centripetal force, is sometimes in the same direction, and is sometimes perpendicular; most complex scenario</a:t>
                </a:r>
              </a:p>
              <a:p>
                <a:pPr marL="342900" indent="-342900">
                  <a:buFont typeface="+mj-lt"/>
                  <a:buAutoNum type="arabicPeriod"/>
                </a:pPr>
                <a:r>
                  <a:rPr lang="en-US" dirty="0"/>
                  <a:t>Weight is opposite direction as centripetal force so</a:t>
                </a:r>
                <a:br>
                  <a:rPr lang="en-US" dirty="0"/>
                </a:br>
                <a14:m>
                  <m:oMath xmlns:m="http://schemas.openxmlformats.org/officeDocument/2006/math">
                    <m:r>
                      <a:rPr lang="en-US" b="0" i="1" smtClean="0">
                        <a:latin typeface="Cambria Math" panose="02040503050406030204" pitchFamily="18" charset="0"/>
                      </a:rPr>
                      <m:t>𝑟𝑒𝑎𝑐𝑡𝑖𝑜𝑛𝑓𝑜𝑟𝑐𝑒</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𝑐𝑒𝑛𝑡𝑟𝑖𝑝𝑒𝑡𝑎𝑙</m:t>
                        </m:r>
                        <m:r>
                          <a:rPr lang="en-US" b="0" i="1" smtClean="0">
                            <a:latin typeface="Cambria Math" panose="02040503050406030204" pitchFamily="18" charset="0"/>
                          </a:rPr>
                          <m:t> </m:t>
                        </m:r>
                        <m:r>
                          <a:rPr lang="en-US" b="0" i="1" smtClean="0">
                            <a:latin typeface="Cambria Math" panose="02040503050406030204" pitchFamily="18" charset="0"/>
                          </a:rPr>
                          <m:t>𝑓𝑜𝑟𝑐𝑒</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𝑤𝑒𝑖𝑔h𝑡</m:t>
                        </m:r>
                      </m:e>
                    </m:d>
                  </m:oMath>
                </a14:m>
                <a:endParaRPr lang="en-AU" dirty="0"/>
              </a:p>
              <a:p>
                <a:pPr marL="342900" indent="-342900">
                  <a:buFont typeface="+mj-lt"/>
                  <a:buAutoNum type="arabicPeriod"/>
                </a:pPr>
                <a:r>
                  <a:rPr lang="en-US" dirty="0"/>
                  <a:t>W</a:t>
                </a:r>
                <a:r>
                  <a:rPr lang="en-AU" dirty="0"/>
                  <a:t>eight is perpendicular to centripetal force so</a:t>
                </a:r>
                <a:br>
                  <a:rPr lang="en-AU" dirty="0"/>
                </a:br>
                <a14:m>
                  <m:oMath xmlns:m="http://schemas.openxmlformats.org/officeDocument/2006/math">
                    <m:r>
                      <a:rPr lang="en-US" b="0" i="1" smtClean="0">
                        <a:latin typeface="Cambria Math" panose="02040503050406030204" pitchFamily="18" charset="0"/>
                      </a:rPr>
                      <m:t>𝑟𝑒𝑎𝑐𝑡𝑖𝑜𝑛</m:t>
                    </m:r>
                    <m:r>
                      <a:rPr lang="en-US" b="0" i="1" smtClean="0">
                        <a:latin typeface="Cambria Math" panose="02040503050406030204" pitchFamily="18" charset="0"/>
                      </a:rPr>
                      <m:t> </m:t>
                    </m:r>
                    <m:r>
                      <a:rPr lang="en-US" b="0" i="1" smtClean="0">
                        <a:latin typeface="Cambria Math" panose="02040503050406030204" pitchFamily="18" charset="0"/>
                      </a:rPr>
                      <m:t>𝑓𝑜𝑟𝑐𝑒</m:t>
                    </m:r>
                    <m:r>
                      <a:rPr lang="en-US" b="0" i="1" smtClean="0">
                        <a:latin typeface="Cambria Math" panose="02040503050406030204" pitchFamily="18" charset="0"/>
                      </a:rPr>
                      <m:t>=</m:t>
                    </m:r>
                    <m:r>
                      <a:rPr lang="en-US" b="0" i="1" smtClean="0">
                        <a:latin typeface="Cambria Math" panose="02040503050406030204" pitchFamily="18" charset="0"/>
                      </a:rPr>
                      <m:t>𝑐𝑒𝑛𝑡𝑟𝑖𝑝𝑒𝑡𝑎𝑙</m:t>
                    </m:r>
                    <m:r>
                      <a:rPr lang="en-US" b="0" i="1" smtClean="0">
                        <a:latin typeface="Cambria Math" panose="02040503050406030204" pitchFamily="18" charset="0"/>
                      </a:rPr>
                      <m:t> </m:t>
                    </m:r>
                    <m:r>
                      <a:rPr lang="en-US" b="0" i="1" smtClean="0">
                        <a:latin typeface="Cambria Math" panose="02040503050406030204" pitchFamily="18" charset="0"/>
                      </a:rPr>
                      <m:t>𝑓𝑜𝑟𝑐𝑒</m:t>
                    </m:r>
                  </m:oMath>
                </a14:m>
                <a:endParaRPr lang="en-AU" dirty="0"/>
              </a:p>
              <a:p>
                <a:pPr marL="342900" indent="-342900">
                  <a:buFont typeface="+mj-lt"/>
                  <a:buAutoNum type="arabicPeriod"/>
                </a:pPr>
                <a:r>
                  <a:rPr lang="en-US" dirty="0"/>
                  <a:t>W</a:t>
                </a:r>
                <a:r>
                  <a:rPr lang="en-AU" dirty="0"/>
                  <a:t>eight is same direction as centripetal force so</a:t>
                </a:r>
                <a:br>
                  <a:rPr lang="en-AU" dirty="0"/>
                </a:br>
                <a14:m>
                  <m:oMath xmlns:m="http://schemas.openxmlformats.org/officeDocument/2006/math">
                    <m:r>
                      <a:rPr lang="en-US" b="0" i="1" smtClean="0">
                        <a:latin typeface="Cambria Math" panose="02040503050406030204" pitchFamily="18" charset="0"/>
                      </a:rPr>
                      <m:t>𝑟𝑒𝑎𝑐𝑡𝑖𝑜𝑛</m:t>
                    </m:r>
                    <m:r>
                      <a:rPr lang="en-US" b="0" i="1" smtClean="0">
                        <a:latin typeface="Cambria Math" panose="02040503050406030204" pitchFamily="18" charset="0"/>
                      </a:rPr>
                      <m:t> </m:t>
                    </m:r>
                    <m:r>
                      <a:rPr lang="en-US" b="0" i="1" smtClean="0">
                        <a:latin typeface="Cambria Math" panose="02040503050406030204" pitchFamily="18" charset="0"/>
                      </a:rPr>
                      <m:t>𝑓𝑜𝑟𝑐𝑒</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𝑐𝑒𝑛𝑡𝑟𝑖𝑝𝑒𝑡𝑎𝑙</m:t>
                        </m:r>
                        <m:r>
                          <a:rPr lang="en-US" b="0" i="1" smtClean="0">
                            <a:latin typeface="Cambria Math" panose="02040503050406030204" pitchFamily="18" charset="0"/>
                          </a:rPr>
                          <m:t> </m:t>
                        </m:r>
                        <m:r>
                          <a:rPr lang="en-US" b="0" i="1" smtClean="0">
                            <a:latin typeface="Cambria Math" panose="02040503050406030204" pitchFamily="18" charset="0"/>
                          </a:rPr>
                          <m:t>𝑓𝑜𝑟𝑐𝑒</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𝑤𝑒𝑖𝑔h𝑡</m:t>
                        </m:r>
                      </m:e>
                    </m:d>
                  </m:oMath>
                </a14:m>
                <a:endParaRPr lang="en-AU" dirty="0"/>
              </a:p>
            </p:txBody>
          </p:sp>
        </mc:Choice>
        <mc:Fallback xmlns="">
          <p:sp>
            <p:nvSpPr>
              <p:cNvPr id="3" name="Content Placeholder 2">
                <a:extLst>
                  <a:ext uri="{FF2B5EF4-FFF2-40B4-BE49-F238E27FC236}">
                    <a16:creationId xmlns:a16="http://schemas.microsoft.com/office/drawing/2014/main" id="{B4870EA9-1B22-413F-A4DB-B94DFE057644}"/>
                  </a:ext>
                </a:extLst>
              </p:cNvPr>
              <p:cNvSpPr>
                <a:spLocks noGrp="1" noRot="1" noChangeAspect="1" noMove="1" noResize="1" noEditPoints="1" noAdjustHandles="1" noChangeArrowheads="1" noChangeShapeType="1" noTextEdit="1"/>
              </p:cNvSpPr>
              <p:nvPr>
                <p:ph idx="1"/>
              </p:nvPr>
            </p:nvSpPr>
            <p:spPr>
              <a:xfrm>
                <a:off x="685800" y="2142067"/>
                <a:ext cx="6675407" cy="3649133"/>
              </a:xfrm>
              <a:blipFill>
                <a:blip r:embed="rId2"/>
                <a:stretch>
                  <a:fillRect l="-822" t="-835"/>
                </a:stretch>
              </a:blipFill>
            </p:spPr>
            <p:txBody>
              <a:bodyPr/>
              <a:lstStyle/>
              <a:p>
                <a:r>
                  <a:rPr lang="en-AU">
                    <a:noFill/>
                  </a:rPr>
                  <a:t> </a:t>
                </a:r>
              </a:p>
            </p:txBody>
          </p:sp>
        </mc:Fallback>
      </mc:AlternateContent>
      <p:grpSp>
        <p:nvGrpSpPr>
          <p:cNvPr id="5" name="Group 4">
            <a:extLst>
              <a:ext uri="{FF2B5EF4-FFF2-40B4-BE49-F238E27FC236}">
                <a16:creationId xmlns:a16="http://schemas.microsoft.com/office/drawing/2014/main" id="{F4C6805E-FCDF-457A-84E1-D164E664C04E}"/>
              </a:ext>
            </a:extLst>
          </p:cNvPr>
          <p:cNvGrpSpPr/>
          <p:nvPr/>
        </p:nvGrpSpPr>
        <p:grpSpPr>
          <a:xfrm>
            <a:off x="7435970" y="2074350"/>
            <a:ext cx="3632263" cy="3600000"/>
            <a:chOff x="7435970" y="2074350"/>
            <a:chExt cx="3632263" cy="3600000"/>
          </a:xfrm>
        </p:grpSpPr>
        <p:sp>
          <p:nvSpPr>
            <p:cNvPr id="11" name="TextBox 10">
              <a:extLst>
                <a:ext uri="{FF2B5EF4-FFF2-40B4-BE49-F238E27FC236}">
                  <a16:creationId xmlns:a16="http://schemas.microsoft.com/office/drawing/2014/main" id="{8F185984-2B60-46E4-963C-D0A8D2F512F9}"/>
                </a:ext>
              </a:extLst>
            </p:cNvPr>
            <p:cNvSpPr txBox="1"/>
            <p:nvPr/>
          </p:nvSpPr>
          <p:spPr>
            <a:xfrm>
              <a:off x="9414282" y="5011626"/>
              <a:ext cx="301686" cy="369332"/>
            </a:xfrm>
            <a:prstGeom prst="rect">
              <a:avLst/>
            </a:prstGeom>
            <a:noFill/>
          </p:spPr>
          <p:txBody>
            <a:bodyPr wrap="none" rtlCol="0">
              <a:spAutoFit/>
            </a:bodyPr>
            <a:lstStyle/>
            <a:p>
              <a:r>
                <a:rPr lang="en-US" dirty="0"/>
                <a:t>1</a:t>
              </a:r>
              <a:endParaRPr lang="en-AU" dirty="0"/>
            </a:p>
          </p:txBody>
        </p:sp>
        <p:sp>
          <p:nvSpPr>
            <p:cNvPr id="30" name="TextBox 29">
              <a:extLst>
                <a:ext uri="{FF2B5EF4-FFF2-40B4-BE49-F238E27FC236}">
                  <a16:creationId xmlns:a16="http://schemas.microsoft.com/office/drawing/2014/main" id="{9D653169-D883-43BB-9258-D4C38F2CE867}"/>
                </a:ext>
              </a:extLst>
            </p:cNvPr>
            <p:cNvSpPr txBox="1"/>
            <p:nvPr/>
          </p:nvSpPr>
          <p:spPr>
            <a:xfrm>
              <a:off x="10314360" y="3373383"/>
              <a:ext cx="301686" cy="369332"/>
            </a:xfrm>
            <a:prstGeom prst="rect">
              <a:avLst/>
            </a:prstGeom>
            <a:noFill/>
          </p:spPr>
          <p:txBody>
            <a:bodyPr wrap="none" rtlCol="0">
              <a:spAutoFit/>
            </a:bodyPr>
            <a:lstStyle/>
            <a:p>
              <a:r>
                <a:rPr lang="en-US" dirty="0"/>
                <a:t>2</a:t>
              </a:r>
              <a:endParaRPr lang="en-AU" dirty="0"/>
            </a:p>
          </p:txBody>
        </p:sp>
        <p:sp>
          <p:nvSpPr>
            <p:cNvPr id="31" name="TextBox 30">
              <a:extLst>
                <a:ext uri="{FF2B5EF4-FFF2-40B4-BE49-F238E27FC236}">
                  <a16:creationId xmlns:a16="http://schemas.microsoft.com/office/drawing/2014/main" id="{04E76D32-8212-480F-A108-19FC5A212C3C}"/>
                </a:ext>
              </a:extLst>
            </p:cNvPr>
            <p:cNvSpPr txBox="1"/>
            <p:nvPr/>
          </p:nvSpPr>
          <p:spPr>
            <a:xfrm>
              <a:off x="8762395" y="2454992"/>
              <a:ext cx="301686" cy="369332"/>
            </a:xfrm>
            <a:prstGeom prst="rect">
              <a:avLst/>
            </a:prstGeom>
            <a:noFill/>
          </p:spPr>
          <p:txBody>
            <a:bodyPr wrap="none" rtlCol="0">
              <a:spAutoFit/>
            </a:bodyPr>
            <a:lstStyle/>
            <a:p>
              <a:r>
                <a:rPr lang="en-US" dirty="0"/>
                <a:t>3</a:t>
              </a:r>
              <a:endParaRPr lang="en-AU" dirty="0"/>
            </a:p>
          </p:txBody>
        </p:sp>
        <p:grpSp>
          <p:nvGrpSpPr>
            <p:cNvPr id="34" name="Group 33">
              <a:extLst>
                <a:ext uri="{FF2B5EF4-FFF2-40B4-BE49-F238E27FC236}">
                  <a16:creationId xmlns:a16="http://schemas.microsoft.com/office/drawing/2014/main" id="{0CB8D261-7E73-4955-B138-F69264985381}"/>
                </a:ext>
              </a:extLst>
            </p:cNvPr>
            <p:cNvGrpSpPr/>
            <p:nvPr/>
          </p:nvGrpSpPr>
          <p:grpSpPr>
            <a:xfrm>
              <a:off x="7435970" y="2074350"/>
              <a:ext cx="3632263" cy="3600000"/>
              <a:chOff x="7435970" y="2074350"/>
              <a:chExt cx="3632263" cy="3600000"/>
            </a:xfrm>
          </p:grpSpPr>
          <p:sp>
            <p:nvSpPr>
              <p:cNvPr id="4" name="Oval 3">
                <a:extLst>
                  <a:ext uri="{FF2B5EF4-FFF2-40B4-BE49-F238E27FC236}">
                    <a16:creationId xmlns:a16="http://schemas.microsoft.com/office/drawing/2014/main" id="{FCEDA27E-A12E-4F9C-9298-33B52CA34F7C}"/>
                  </a:ext>
                </a:extLst>
              </p:cNvPr>
              <p:cNvSpPr/>
              <p:nvPr/>
            </p:nvSpPr>
            <p:spPr>
              <a:xfrm>
                <a:off x="7468233" y="2074350"/>
                <a:ext cx="3600000" cy="360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3" name="Straight Connector 32">
                <a:extLst>
                  <a:ext uri="{FF2B5EF4-FFF2-40B4-BE49-F238E27FC236}">
                    <a16:creationId xmlns:a16="http://schemas.microsoft.com/office/drawing/2014/main" id="{3117984A-E0EB-46F6-ADC9-2A320933D89A}"/>
                  </a:ext>
                </a:extLst>
              </p:cNvPr>
              <p:cNvCxnSpPr/>
              <p:nvPr/>
            </p:nvCxnSpPr>
            <p:spPr>
              <a:xfrm flipV="1">
                <a:off x="7435970" y="5674350"/>
                <a:ext cx="360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EBF9B030-7E4A-4651-A5A7-F6AA71802616}"/>
                </a:ext>
              </a:extLst>
            </p:cNvPr>
            <p:cNvGrpSpPr/>
            <p:nvPr/>
          </p:nvGrpSpPr>
          <p:grpSpPr>
            <a:xfrm>
              <a:off x="8963433" y="5273956"/>
              <a:ext cx="609600" cy="369524"/>
              <a:chOff x="8988725" y="5231606"/>
              <a:chExt cx="609600" cy="369524"/>
            </a:xfrm>
          </p:grpSpPr>
          <p:sp>
            <p:nvSpPr>
              <p:cNvPr id="35" name="Rectangle: Top Corners One Rounded and One Snipped 34">
                <a:extLst>
                  <a:ext uri="{FF2B5EF4-FFF2-40B4-BE49-F238E27FC236}">
                    <a16:creationId xmlns:a16="http://schemas.microsoft.com/office/drawing/2014/main" id="{8E2AA28D-CC53-4AD7-AFB3-D8AE9382997C}"/>
                  </a:ext>
                </a:extLst>
              </p:cNvPr>
              <p:cNvSpPr/>
              <p:nvPr/>
            </p:nvSpPr>
            <p:spPr>
              <a:xfrm>
                <a:off x="8988725" y="5244860"/>
                <a:ext cx="609600" cy="281797"/>
              </a:xfrm>
              <a:prstGeom prst="snipRoundRect">
                <a:avLst>
                  <a:gd name="adj1" fmla="val 16667"/>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933DBC26-DF4C-45AF-ACF8-5C53A63CCA5F}"/>
                  </a:ext>
                </a:extLst>
              </p:cNvPr>
              <p:cNvSpPr/>
              <p:nvPr/>
            </p:nvSpPr>
            <p:spPr>
              <a:xfrm>
                <a:off x="9010081" y="5492503"/>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8C7EA2B2-1737-4B15-B76B-B8E4C9F5E179}"/>
                  </a:ext>
                </a:extLst>
              </p:cNvPr>
              <p:cNvSpPr/>
              <p:nvPr/>
            </p:nvSpPr>
            <p:spPr>
              <a:xfrm>
                <a:off x="9435134" y="5493130"/>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ight Triangle 37">
                <a:extLst>
                  <a:ext uri="{FF2B5EF4-FFF2-40B4-BE49-F238E27FC236}">
                    <a16:creationId xmlns:a16="http://schemas.microsoft.com/office/drawing/2014/main" id="{BFB5832F-7DED-4861-A22D-9703C4AE1290}"/>
                  </a:ext>
                </a:extLst>
              </p:cNvPr>
              <p:cNvSpPr/>
              <p:nvPr/>
            </p:nvSpPr>
            <p:spPr>
              <a:xfrm>
                <a:off x="9454753" y="5231606"/>
                <a:ext cx="143572" cy="149352"/>
              </a:xfrm>
              <a:prstGeom prst="r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05B9C08B-90FC-4C09-8116-461D91819050}"/>
                </a:ext>
              </a:extLst>
            </p:cNvPr>
            <p:cNvGrpSpPr/>
            <p:nvPr/>
          </p:nvGrpSpPr>
          <p:grpSpPr>
            <a:xfrm rot="16200000">
              <a:off x="10546408" y="3678087"/>
              <a:ext cx="609600" cy="369524"/>
              <a:chOff x="8988725" y="5231606"/>
              <a:chExt cx="609600" cy="369524"/>
            </a:xfrm>
          </p:grpSpPr>
          <p:sp>
            <p:nvSpPr>
              <p:cNvPr id="41" name="Rectangle: Top Corners One Rounded and One Snipped 40">
                <a:extLst>
                  <a:ext uri="{FF2B5EF4-FFF2-40B4-BE49-F238E27FC236}">
                    <a16:creationId xmlns:a16="http://schemas.microsoft.com/office/drawing/2014/main" id="{6E49AE35-ED19-43B0-AD64-C52CDE1C6312}"/>
                  </a:ext>
                </a:extLst>
              </p:cNvPr>
              <p:cNvSpPr/>
              <p:nvPr/>
            </p:nvSpPr>
            <p:spPr>
              <a:xfrm>
                <a:off x="8988725" y="5244860"/>
                <a:ext cx="609600" cy="281797"/>
              </a:xfrm>
              <a:prstGeom prst="snipRoundRect">
                <a:avLst>
                  <a:gd name="adj1" fmla="val 16667"/>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40D3F810-73B0-40A4-BD67-66D1A783B2CE}"/>
                  </a:ext>
                </a:extLst>
              </p:cNvPr>
              <p:cNvSpPr/>
              <p:nvPr/>
            </p:nvSpPr>
            <p:spPr>
              <a:xfrm>
                <a:off x="9010081" y="5492503"/>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1812A5D2-7B87-4EF7-9D09-ED7643F42487}"/>
                  </a:ext>
                </a:extLst>
              </p:cNvPr>
              <p:cNvSpPr/>
              <p:nvPr/>
            </p:nvSpPr>
            <p:spPr>
              <a:xfrm>
                <a:off x="9435134" y="5493130"/>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ight Triangle 43">
                <a:extLst>
                  <a:ext uri="{FF2B5EF4-FFF2-40B4-BE49-F238E27FC236}">
                    <a16:creationId xmlns:a16="http://schemas.microsoft.com/office/drawing/2014/main" id="{0EBF7899-5FAF-49C2-A227-91056D8E29DB}"/>
                  </a:ext>
                </a:extLst>
              </p:cNvPr>
              <p:cNvSpPr/>
              <p:nvPr/>
            </p:nvSpPr>
            <p:spPr>
              <a:xfrm>
                <a:off x="9454753" y="5231606"/>
                <a:ext cx="143572" cy="149352"/>
              </a:xfrm>
              <a:prstGeom prst="r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5" name="Group 44">
              <a:extLst>
                <a:ext uri="{FF2B5EF4-FFF2-40B4-BE49-F238E27FC236}">
                  <a16:creationId xmlns:a16="http://schemas.microsoft.com/office/drawing/2014/main" id="{FF06C2A3-D529-4E5D-94FE-9725C95C054D}"/>
                </a:ext>
              </a:extLst>
            </p:cNvPr>
            <p:cNvGrpSpPr/>
            <p:nvPr/>
          </p:nvGrpSpPr>
          <p:grpSpPr>
            <a:xfrm rot="10800000">
              <a:off x="8955525" y="2107768"/>
              <a:ext cx="609600" cy="369524"/>
              <a:chOff x="8988725" y="5231606"/>
              <a:chExt cx="609600" cy="369524"/>
            </a:xfrm>
          </p:grpSpPr>
          <p:sp>
            <p:nvSpPr>
              <p:cNvPr id="46" name="Rectangle: Top Corners One Rounded and One Snipped 45">
                <a:extLst>
                  <a:ext uri="{FF2B5EF4-FFF2-40B4-BE49-F238E27FC236}">
                    <a16:creationId xmlns:a16="http://schemas.microsoft.com/office/drawing/2014/main" id="{9E913C4F-120E-4FB1-AB48-0A1EE4D2FBFD}"/>
                  </a:ext>
                </a:extLst>
              </p:cNvPr>
              <p:cNvSpPr/>
              <p:nvPr/>
            </p:nvSpPr>
            <p:spPr>
              <a:xfrm>
                <a:off x="8988725" y="5244860"/>
                <a:ext cx="609600" cy="281797"/>
              </a:xfrm>
              <a:prstGeom prst="snipRoundRect">
                <a:avLst>
                  <a:gd name="adj1" fmla="val 16667"/>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789CC2B5-36BA-423F-93EC-A9B9DBC6BB52}"/>
                  </a:ext>
                </a:extLst>
              </p:cNvPr>
              <p:cNvSpPr/>
              <p:nvPr/>
            </p:nvSpPr>
            <p:spPr>
              <a:xfrm>
                <a:off x="9010081" y="5492503"/>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FCE3A1B1-33F6-4F70-8570-FBAC6B19637D}"/>
                  </a:ext>
                </a:extLst>
              </p:cNvPr>
              <p:cNvSpPr/>
              <p:nvPr/>
            </p:nvSpPr>
            <p:spPr>
              <a:xfrm>
                <a:off x="9435134" y="5493130"/>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ight Triangle 48">
                <a:extLst>
                  <a:ext uri="{FF2B5EF4-FFF2-40B4-BE49-F238E27FC236}">
                    <a16:creationId xmlns:a16="http://schemas.microsoft.com/office/drawing/2014/main" id="{0F7AD49D-37F6-4620-B8DE-7F1072A0769D}"/>
                  </a:ext>
                </a:extLst>
              </p:cNvPr>
              <p:cNvSpPr/>
              <p:nvPr/>
            </p:nvSpPr>
            <p:spPr>
              <a:xfrm>
                <a:off x="9454753" y="5231606"/>
                <a:ext cx="143572" cy="149352"/>
              </a:xfrm>
              <a:prstGeom prst="r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736389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FAC7-2D44-4953-9812-649B2A7C5ABF}"/>
              </a:ext>
            </a:extLst>
          </p:cNvPr>
          <p:cNvSpPr>
            <a:spLocks noGrp="1"/>
          </p:cNvSpPr>
          <p:nvPr>
            <p:ph type="title"/>
          </p:nvPr>
        </p:nvSpPr>
        <p:spPr/>
        <p:txBody>
          <a:bodyPr/>
          <a:lstStyle/>
          <a:p>
            <a:r>
              <a:rPr lang="en-US" dirty="0"/>
              <a:t>Vertical plane circular motion – </a:t>
            </a:r>
            <a:br>
              <a:rPr lang="en-US" dirty="0"/>
            </a:br>
            <a:r>
              <a:rPr lang="en-US" dirty="0"/>
              <a:t>minimum speed Loop-the-loop</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70EA9-1B22-413F-A4DB-B94DFE057644}"/>
                  </a:ext>
                </a:extLst>
              </p:cNvPr>
              <p:cNvSpPr>
                <a:spLocks noGrp="1"/>
              </p:cNvSpPr>
              <p:nvPr>
                <p:ph idx="1"/>
              </p:nvPr>
            </p:nvSpPr>
            <p:spPr>
              <a:xfrm>
                <a:off x="685800" y="2142067"/>
                <a:ext cx="6675407" cy="3649133"/>
              </a:xfrm>
            </p:spPr>
            <p:txBody>
              <a:bodyPr anchor="t"/>
              <a:lstStyle/>
              <a:p>
                <a:r>
                  <a:rPr lang="en-US" dirty="0"/>
                  <a:t>Any loop has a minimum speed needed to make the loop</a:t>
                </a:r>
              </a:p>
              <a:p>
                <a:r>
                  <a:rPr lang="en-US" dirty="0"/>
                  <a:t>Occurs when the reaction force is 0 therefore</a:t>
                </a:r>
              </a:p>
              <a:p>
                <a:r>
                  <a:rPr lang="en-US" dirty="0"/>
                  <a:t>Since w</a:t>
                </a:r>
                <a:r>
                  <a:rPr lang="en-AU" dirty="0"/>
                  <a:t>eight is same direction as centripetal force </a:t>
                </a:r>
                <a:br>
                  <a:rPr lang="en-AU" dirty="0"/>
                </a:br>
                <a14:m>
                  <m:oMath xmlns:m="http://schemas.openxmlformats.org/officeDocument/2006/math">
                    <m:r>
                      <a:rPr lang="en-US" b="0" i="1" smtClean="0">
                        <a:latin typeface="Cambria Math" panose="02040503050406030204" pitchFamily="18" charset="0"/>
                      </a:rPr>
                      <m:t>𝑟𝑒𝑎𝑐𝑡𝑖𝑜𝑛</m:t>
                    </m:r>
                    <m:r>
                      <a:rPr lang="en-US" b="0" i="1" smtClean="0">
                        <a:latin typeface="Cambria Math" panose="02040503050406030204" pitchFamily="18" charset="0"/>
                      </a:rPr>
                      <m:t> </m:t>
                    </m:r>
                    <m:r>
                      <a:rPr lang="en-US" b="0" i="1" smtClean="0">
                        <a:latin typeface="Cambria Math" panose="02040503050406030204" pitchFamily="18" charset="0"/>
                      </a:rPr>
                      <m:t>𝑓𝑜𝑟𝑐𝑒</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𝑐𝑒𝑛𝑡𝑟𝑖𝑝𝑒𝑡𝑎𝑙</m:t>
                        </m:r>
                        <m:r>
                          <a:rPr lang="en-US" b="0" i="1" smtClean="0">
                            <a:latin typeface="Cambria Math" panose="02040503050406030204" pitchFamily="18" charset="0"/>
                          </a:rPr>
                          <m:t> </m:t>
                        </m:r>
                        <m:r>
                          <a:rPr lang="en-US" b="0" i="1" smtClean="0">
                            <a:latin typeface="Cambria Math" panose="02040503050406030204" pitchFamily="18" charset="0"/>
                          </a:rPr>
                          <m:t>𝑓𝑜𝑟𝑐𝑒</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𝑤𝑒𝑖𝑔h𝑡</m:t>
                        </m:r>
                      </m:e>
                    </m:d>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m:t>
                      </m:r>
                      <m:d>
                        <m:dPr>
                          <m:begChr m:val="|"/>
                          <m:endChr m:val="|"/>
                          <m:ctrlPr>
                            <a:rPr lang="en-US" i="1">
                              <a:latin typeface="Cambria Math" panose="02040503050406030204" pitchFamily="18" charset="0"/>
                            </a:rPr>
                          </m:ctrlPr>
                        </m:dPr>
                        <m:e>
                          <m:r>
                            <a:rPr lang="en-US" i="1">
                              <a:latin typeface="Cambria Math" panose="02040503050406030204" pitchFamily="18" charset="0"/>
                            </a:rPr>
                            <m:t>𝑐𝑒𝑛𝑡𝑟𝑖𝑝𝑒𝑡𝑎𝑙</m:t>
                          </m:r>
                          <m:r>
                            <a:rPr lang="en-US" i="1">
                              <a:latin typeface="Cambria Math" panose="02040503050406030204" pitchFamily="18" charset="0"/>
                            </a:rPr>
                            <m:t> </m:t>
                          </m:r>
                          <m:r>
                            <a:rPr lang="en-US" i="1">
                              <a:latin typeface="Cambria Math" panose="02040503050406030204" pitchFamily="18" charset="0"/>
                            </a:rPr>
                            <m:t>𝑓𝑜𝑟𝑐𝑒</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𝑤𝑒𝑖𝑔h𝑡</m:t>
                          </m:r>
                        </m:e>
                      </m:d>
                    </m:oMath>
                  </m:oMathPara>
                </a14:m>
                <a:endParaRPr lang="en-AU" dirty="0"/>
              </a:p>
              <a:p>
                <a:pPr marL="0" indent="0">
                  <a:buNone/>
                </a:pPr>
                <a14:m>
                  <m:oMathPara xmlns:m="http://schemas.openxmlformats.org/officeDocument/2006/math">
                    <m:oMathParaPr>
                      <m:jc m:val="centerGroup"/>
                    </m:oMathParaPr>
                    <m:oMath xmlns:m="http://schemas.openxmlformats.org/officeDocument/2006/math">
                      <m:f>
                        <m:fPr>
                          <m:ctrlPr>
                            <a:rPr lang="en-AU" i="1" smtClean="0">
                              <a:latin typeface="Cambria Math" panose="02040503050406030204" pitchFamily="18" charset="0"/>
                            </a:rPr>
                          </m:ctrlPr>
                        </m:fPr>
                        <m:num>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𝑟</m:t>
                          </m:r>
                        </m:den>
                      </m:f>
                      <m:r>
                        <a:rPr lang="en-US" b="0" i="1" smtClean="0">
                          <a:latin typeface="Cambria Math" panose="02040503050406030204" pitchFamily="18" charset="0"/>
                        </a:rPr>
                        <m:t>=</m:t>
                      </m:r>
                      <m:r>
                        <a:rPr lang="en-US" b="0" i="1" smtClean="0">
                          <a:latin typeface="Cambria Math" panose="02040503050406030204" pitchFamily="18" charset="0"/>
                        </a:rPr>
                        <m:t>𝑚𝑔</m:t>
                      </m:r>
                    </m:oMath>
                  </m:oMathPara>
                </a14:m>
                <a:endParaRPr lang="en-AU" dirty="0"/>
              </a:p>
              <a:p>
                <a:r>
                  <a:rPr lang="en-US" dirty="0"/>
                  <a:t>I</a:t>
                </a:r>
                <a:r>
                  <a:rPr lang="en-AU" dirty="0"/>
                  <a:t>f a vehicle attempts the loop at a lower speed it will fall</a:t>
                </a:r>
              </a:p>
            </p:txBody>
          </p:sp>
        </mc:Choice>
        <mc:Fallback xmlns="">
          <p:sp>
            <p:nvSpPr>
              <p:cNvPr id="3" name="Content Placeholder 2">
                <a:extLst>
                  <a:ext uri="{FF2B5EF4-FFF2-40B4-BE49-F238E27FC236}">
                    <a16:creationId xmlns:a16="http://schemas.microsoft.com/office/drawing/2014/main" id="{B4870EA9-1B22-413F-A4DB-B94DFE057644}"/>
                  </a:ext>
                </a:extLst>
              </p:cNvPr>
              <p:cNvSpPr>
                <a:spLocks noGrp="1" noRot="1" noChangeAspect="1" noMove="1" noResize="1" noEditPoints="1" noAdjustHandles="1" noChangeArrowheads="1" noChangeShapeType="1" noTextEdit="1"/>
              </p:cNvSpPr>
              <p:nvPr>
                <p:ph idx="1"/>
              </p:nvPr>
            </p:nvSpPr>
            <p:spPr>
              <a:xfrm>
                <a:off x="685800" y="2142067"/>
                <a:ext cx="6675407" cy="3649133"/>
              </a:xfrm>
              <a:blipFill>
                <a:blip r:embed="rId2"/>
                <a:stretch>
                  <a:fillRect l="-639" t="-835"/>
                </a:stretch>
              </a:blipFill>
            </p:spPr>
            <p:txBody>
              <a:bodyPr/>
              <a:lstStyle/>
              <a:p>
                <a:r>
                  <a:rPr lang="en-AU">
                    <a:noFill/>
                  </a:rPr>
                  <a:t> </a:t>
                </a:r>
              </a:p>
            </p:txBody>
          </p:sp>
        </mc:Fallback>
      </mc:AlternateContent>
      <p:sp>
        <p:nvSpPr>
          <p:cNvPr id="11" name="TextBox 10">
            <a:extLst>
              <a:ext uri="{FF2B5EF4-FFF2-40B4-BE49-F238E27FC236}">
                <a16:creationId xmlns:a16="http://schemas.microsoft.com/office/drawing/2014/main" id="{8F185984-2B60-46E4-963C-D0A8D2F512F9}"/>
              </a:ext>
            </a:extLst>
          </p:cNvPr>
          <p:cNvSpPr txBox="1"/>
          <p:nvPr/>
        </p:nvSpPr>
        <p:spPr>
          <a:xfrm>
            <a:off x="9414282" y="5011626"/>
            <a:ext cx="301686" cy="369332"/>
          </a:xfrm>
          <a:prstGeom prst="rect">
            <a:avLst/>
          </a:prstGeom>
          <a:noFill/>
        </p:spPr>
        <p:txBody>
          <a:bodyPr wrap="none" rtlCol="0">
            <a:spAutoFit/>
          </a:bodyPr>
          <a:lstStyle/>
          <a:p>
            <a:r>
              <a:rPr lang="en-US" dirty="0"/>
              <a:t>1</a:t>
            </a:r>
            <a:endParaRPr lang="en-AU" dirty="0"/>
          </a:p>
        </p:txBody>
      </p:sp>
      <p:sp>
        <p:nvSpPr>
          <p:cNvPr id="30" name="TextBox 29">
            <a:extLst>
              <a:ext uri="{FF2B5EF4-FFF2-40B4-BE49-F238E27FC236}">
                <a16:creationId xmlns:a16="http://schemas.microsoft.com/office/drawing/2014/main" id="{9D653169-D883-43BB-9258-D4C38F2CE867}"/>
              </a:ext>
            </a:extLst>
          </p:cNvPr>
          <p:cNvSpPr txBox="1"/>
          <p:nvPr/>
        </p:nvSpPr>
        <p:spPr>
          <a:xfrm>
            <a:off x="10314360" y="3373383"/>
            <a:ext cx="301686" cy="369332"/>
          </a:xfrm>
          <a:prstGeom prst="rect">
            <a:avLst/>
          </a:prstGeom>
          <a:noFill/>
        </p:spPr>
        <p:txBody>
          <a:bodyPr wrap="none" rtlCol="0">
            <a:spAutoFit/>
          </a:bodyPr>
          <a:lstStyle/>
          <a:p>
            <a:r>
              <a:rPr lang="en-US" dirty="0"/>
              <a:t>2</a:t>
            </a:r>
            <a:endParaRPr lang="en-AU" dirty="0"/>
          </a:p>
        </p:txBody>
      </p:sp>
      <p:sp>
        <p:nvSpPr>
          <p:cNvPr id="31" name="TextBox 30">
            <a:extLst>
              <a:ext uri="{FF2B5EF4-FFF2-40B4-BE49-F238E27FC236}">
                <a16:creationId xmlns:a16="http://schemas.microsoft.com/office/drawing/2014/main" id="{04E76D32-8212-480F-A108-19FC5A212C3C}"/>
              </a:ext>
            </a:extLst>
          </p:cNvPr>
          <p:cNvSpPr txBox="1"/>
          <p:nvPr/>
        </p:nvSpPr>
        <p:spPr>
          <a:xfrm>
            <a:off x="8762395" y="2454992"/>
            <a:ext cx="301686" cy="369332"/>
          </a:xfrm>
          <a:prstGeom prst="rect">
            <a:avLst/>
          </a:prstGeom>
          <a:noFill/>
        </p:spPr>
        <p:txBody>
          <a:bodyPr wrap="none" rtlCol="0">
            <a:spAutoFit/>
          </a:bodyPr>
          <a:lstStyle/>
          <a:p>
            <a:r>
              <a:rPr lang="en-US" dirty="0"/>
              <a:t>3</a:t>
            </a:r>
            <a:endParaRPr lang="en-AU" dirty="0"/>
          </a:p>
        </p:txBody>
      </p:sp>
      <p:grpSp>
        <p:nvGrpSpPr>
          <p:cNvPr id="34" name="Group 33">
            <a:extLst>
              <a:ext uri="{FF2B5EF4-FFF2-40B4-BE49-F238E27FC236}">
                <a16:creationId xmlns:a16="http://schemas.microsoft.com/office/drawing/2014/main" id="{0CB8D261-7E73-4955-B138-F69264985381}"/>
              </a:ext>
            </a:extLst>
          </p:cNvPr>
          <p:cNvGrpSpPr/>
          <p:nvPr/>
        </p:nvGrpSpPr>
        <p:grpSpPr>
          <a:xfrm>
            <a:off x="7435970" y="2074350"/>
            <a:ext cx="3632263" cy="3600000"/>
            <a:chOff x="7435970" y="2074350"/>
            <a:chExt cx="3632263" cy="3600000"/>
          </a:xfrm>
        </p:grpSpPr>
        <p:sp>
          <p:nvSpPr>
            <p:cNvPr id="4" name="Oval 3">
              <a:extLst>
                <a:ext uri="{FF2B5EF4-FFF2-40B4-BE49-F238E27FC236}">
                  <a16:creationId xmlns:a16="http://schemas.microsoft.com/office/drawing/2014/main" id="{FCEDA27E-A12E-4F9C-9298-33B52CA34F7C}"/>
                </a:ext>
              </a:extLst>
            </p:cNvPr>
            <p:cNvSpPr/>
            <p:nvPr/>
          </p:nvSpPr>
          <p:spPr>
            <a:xfrm>
              <a:off x="7468233" y="2074350"/>
              <a:ext cx="3600000" cy="360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3" name="Straight Connector 32">
              <a:extLst>
                <a:ext uri="{FF2B5EF4-FFF2-40B4-BE49-F238E27FC236}">
                  <a16:creationId xmlns:a16="http://schemas.microsoft.com/office/drawing/2014/main" id="{3117984A-E0EB-46F6-ADC9-2A320933D89A}"/>
                </a:ext>
              </a:extLst>
            </p:cNvPr>
            <p:cNvCxnSpPr/>
            <p:nvPr/>
          </p:nvCxnSpPr>
          <p:spPr>
            <a:xfrm flipV="1">
              <a:off x="7435970" y="5674350"/>
              <a:ext cx="360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EBF9B030-7E4A-4651-A5A7-F6AA71802616}"/>
              </a:ext>
            </a:extLst>
          </p:cNvPr>
          <p:cNvGrpSpPr/>
          <p:nvPr/>
        </p:nvGrpSpPr>
        <p:grpSpPr>
          <a:xfrm>
            <a:off x="8963433" y="5273956"/>
            <a:ext cx="609600" cy="369524"/>
            <a:chOff x="8988725" y="5231606"/>
            <a:chExt cx="609600" cy="369524"/>
          </a:xfrm>
        </p:grpSpPr>
        <p:sp>
          <p:nvSpPr>
            <p:cNvPr id="35" name="Rectangle: Top Corners One Rounded and One Snipped 34">
              <a:extLst>
                <a:ext uri="{FF2B5EF4-FFF2-40B4-BE49-F238E27FC236}">
                  <a16:creationId xmlns:a16="http://schemas.microsoft.com/office/drawing/2014/main" id="{8E2AA28D-CC53-4AD7-AFB3-D8AE9382997C}"/>
                </a:ext>
              </a:extLst>
            </p:cNvPr>
            <p:cNvSpPr/>
            <p:nvPr/>
          </p:nvSpPr>
          <p:spPr>
            <a:xfrm>
              <a:off x="8988725" y="5244860"/>
              <a:ext cx="609600" cy="281797"/>
            </a:xfrm>
            <a:prstGeom prst="snipRoundRect">
              <a:avLst>
                <a:gd name="adj1" fmla="val 16667"/>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933DBC26-DF4C-45AF-ACF8-5C53A63CCA5F}"/>
                </a:ext>
              </a:extLst>
            </p:cNvPr>
            <p:cNvSpPr/>
            <p:nvPr/>
          </p:nvSpPr>
          <p:spPr>
            <a:xfrm>
              <a:off x="9010081" y="5492503"/>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8C7EA2B2-1737-4B15-B76B-B8E4C9F5E179}"/>
                </a:ext>
              </a:extLst>
            </p:cNvPr>
            <p:cNvSpPr/>
            <p:nvPr/>
          </p:nvSpPr>
          <p:spPr>
            <a:xfrm>
              <a:off x="9435134" y="5493130"/>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ight Triangle 37">
              <a:extLst>
                <a:ext uri="{FF2B5EF4-FFF2-40B4-BE49-F238E27FC236}">
                  <a16:creationId xmlns:a16="http://schemas.microsoft.com/office/drawing/2014/main" id="{BFB5832F-7DED-4861-A22D-9703C4AE1290}"/>
                </a:ext>
              </a:extLst>
            </p:cNvPr>
            <p:cNvSpPr/>
            <p:nvPr/>
          </p:nvSpPr>
          <p:spPr>
            <a:xfrm>
              <a:off x="9454753" y="5231606"/>
              <a:ext cx="143572" cy="149352"/>
            </a:xfrm>
            <a:prstGeom prst="r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05B9C08B-90FC-4C09-8116-461D91819050}"/>
              </a:ext>
            </a:extLst>
          </p:cNvPr>
          <p:cNvGrpSpPr/>
          <p:nvPr/>
        </p:nvGrpSpPr>
        <p:grpSpPr>
          <a:xfrm rot="16200000">
            <a:off x="10546408" y="3678087"/>
            <a:ext cx="609600" cy="369524"/>
            <a:chOff x="8988725" y="5231606"/>
            <a:chExt cx="609600" cy="369524"/>
          </a:xfrm>
        </p:grpSpPr>
        <p:sp>
          <p:nvSpPr>
            <p:cNvPr id="41" name="Rectangle: Top Corners One Rounded and One Snipped 40">
              <a:extLst>
                <a:ext uri="{FF2B5EF4-FFF2-40B4-BE49-F238E27FC236}">
                  <a16:creationId xmlns:a16="http://schemas.microsoft.com/office/drawing/2014/main" id="{6E49AE35-ED19-43B0-AD64-C52CDE1C6312}"/>
                </a:ext>
              </a:extLst>
            </p:cNvPr>
            <p:cNvSpPr/>
            <p:nvPr/>
          </p:nvSpPr>
          <p:spPr>
            <a:xfrm>
              <a:off x="8988725" y="5244860"/>
              <a:ext cx="609600" cy="281797"/>
            </a:xfrm>
            <a:prstGeom prst="snipRoundRect">
              <a:avLst>
                <a:gd name="adj1" fmla="val 16667"/>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40D3F810-73B0-40A4-BD67-66D1A783B2CE}"/>
                </a:ext>
              </a:extLst>
            </p:cNvPr>
            <p:cNvSpPr/>
            <p:nvPr/>
          </p:nvSpPr>
          <p:spPr>
            <a:xfrm>
              <a:off x="9010081" y="5492503"/>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1812A5D2-7B87-4EF7-9D09-ED7643F42487}"/>
                </a:ext>
              </a:extLst>
            </p:cNvPr>
            <p:cNvSpPr/>
            <p:nvPr/>
          </p:nvSpPr>
          <p:spPr>
            <a:xfrm>
              <a:off x="9435134" y="5493130"/>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ight Triangle 43">
              <a:extLst>
                <a:ext uri="{FF2B5EF4-FFF2-40B4-BE49-F238E27FC236}">
                  <a16:creationId xmlns:a16="http://schemas.microsoft.com/office/drawing/2014/main" id="{0EBF7899-5FAF-49C2-A227-91056D8E29DB}"/>
                </a:ext>
              </a:extLst>
            </p:cNvPr>
            <p:cNvSpPr/>
            <p:nvPr/>
          </p:nvSpPr>
          <p:spPr>
            <a:xfrm>
              <a:off x="9454753" y="5231606"/>
              <a:ext cx="143572" cy="149352"/>
            </a:xfrm>
            <a:prstGeom prst="r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5" name="Group 44">
            <a:extLst>
              <a:ext uri="{FF2B5EF4-FFF2-40B4-BE49-F238E27FC236}">
                <a16:creationId xmlns:a16="http://schemas.microsoft.com/office/drawing/2014/main" id="{FF06C2A3-D529-4E5D-94FE-9725C95C054D}"/>
              </a:ext>
            </a:extLst>
          </p:cNvPr>
          <p:cNvGrpSpPr/>
          <p:nvPr/>
        </p:nvGrpSpPr>
        <p:grpSpPr>
          <a:xfrm rot="10800000">
            <a:off x="8955525" y="2107768"/>
            <a:ext cx="609600" cy="369524"/>
            <a:chOff x="8988725" y="5231606"/>
            <a:chExt cx="609600" cy="369524"/>
          </a:xfrm>
        </p:grpSpPr>
        <p:sp>
          <p:nvSpPr>
            <p:cNvPr id="46" name="Rectangle: Top Corners One Rounded and One Snipped 45">
              <a:extLst>
                <a:ext uri="{FF2B5EF4-FFF2-40B4-BE49-F238E27FC236}">
                  <a16:creationId xmlns:a16="http://schemas.microsoft.com/office/drawing/2014/main" id="{9E913C4F-120E-4FB1-AB48-0A1EE4D2FBFD}"/>
                </a:ext>
              </a:extLst>
            </p:cNvPr>
            <p:cNvSpPr/>
            <p:nvPr/>
          </p:nvSpPr>
          <p:spPr>
            <a:xfrm>
              <a:off x="8988725" y="5244860"/>
              <a:ext cx="609600" cy="281797"/>
            </a:xfrm>
            <a:prstGeom prst="snipRoundRect">
              <a:avLst>
                <a:gd name="adj1" fmla="val 16667"/>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789CC2B5-36BA-423F-93EC-A9B9DBC6BB52}"/>
                </a:ext>
              </a:extLst>
            </p:cNvPr>
            <p:cNvSpPr/>
            <p:nvPr/>
          </p:nvSpPr>
          <p:spPr>
            <a:xfrm>
              <a:off x="9010081" y="5492503"/>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FCE3A1B1-33F6-4F70-8570-FBAC6B19637D}"/>
                </a:ext>
              </a:extLst>
            </p:cNvPr>
            <p:cNvSpPr/>
            <p:nvPr/>
          </p:nvSpPr>
          <p:spPr>
            <a:xfrm>
              <a:off x="9435134" y="5493130"/>
              <a:ext cx="108000" cy="108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ight Triangle 48">
              <a:extLst>
                <a:ext uri="{FF2B5EF4-FFF2-40B4-BE49-F238E27FC236}">
                  <a16:creationId xmlns:a16="http://schemas.microsoft.com/office/drawing/2014/main" id="{0F7AD49D-37F6-4620-B8DE-7F1072A0769D}"/>
                </a:ext>
              </a:extLst>
            </p:cNvPr>
            <p:cNvSpPr/>
            <p:nvPr/>
          </p:nvSpPr>
          <p:spPr>
            <a:xfrm>
              <a:off x="9454753" y="5231606"/>
              <a:ext cx="143572" cy="149352"/>
            </a:xfrm>
            <a:prstGeom prst="r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547931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BD7D9-2F0D-4307-9BE3-0851DCF23683}"/>
              </a:ext>
            </a:extLst>
          </p:cNvPr>
          <p:cNvSpPr>
            <a:spLocks noGrp="1"/>
          </p:cNvSpPr>
          <p:nvPr>
            <p:ph type="title"/>
          </p:nvPr>
        </p:nvSpPr>
        <p:spPr/>
        <p:txBody>
          <a:bodyPr/>
          <a:lstStyle/>
          <a:p>
            <a:r>
              <a:rPr lang="en-US" dirty="0"/>
              <a:t>Example 1</a:t>
            </a:r>
            <a:endParaRPr lang="en-AU" dirty="0"/>
          </a:p>
        </p:txBody>
      </p:sp>
      <p:sp>
        <p:nvSpPr>
          <p:cNvPr id="3" name="Content Placeholder 2">
            <a:extLst>
              <a:ext uri="{FF2B5EF4-FFF2-40B4-BE49-F238E27FC236}">
                <a16:creationId xmlns:a16="http://schemas.microsoft.com/office/drawing/2014/main" id="{3526604E-9C81-4B50-88BE-FA3BC88F3531}"/>
              </a:ext>
            </a:extLst>
          </p:cNvPr>
          <p:cNvSpPr>
            <a:spLocks noGrp="1"/>
          </p:cNvSpPr>
          <p:nvPr>
            <p:ph idx="1"/>
          </p:nvPr>
        </p:nvSpPr>
        <p:spPr/>
        <p:txBody>
          <a:bodyPr anchor="t"/>
          <a:lstStyle/>
          <a:p>
            <a:pPr marL="0" indent="0">
              <a:buNone/>
            </a:pPr>
            <a:r>
              <a:rPr lang="en-US" dirty="0"/>
              <a:t>A 150 g ball on the end of a 110 cm line if swung in a vertical circle. </a:t>
            </a:r>
          </a:p>
          <a:p>
            <a:pPr marL="0" indent="0">
              <a:buNone/>
            </a:pPr>
            <a:r>
              <a:rPr lang="en-US" dirty="0"/>
              <a:t>a) Determine the minimum speed the ball must have at the top of the arc.</a:t>
            </a:r>
            <a:br>
              <a:rPr lang="en-US" dirty="0"/>
            </a:br>
            <a:br>
              <a:rPr lang="en-US" dirty="0"/>
            </a:br>
            <a:endParaRPr lang="en-US" dirty="0"/>
          </a:p>
          <a:p>
            <a:pPr marL="0" indent="0">
              <a:buNone/>
            </a:pPr>
            <a:r>
              <a:rPr lang="en-US" dirty="0"/>
              <a:t>3.28 m s</a:t>
            </a:r>
            <a:r>
              <a:rPr lang="en-US" baseline="30000" dirty="0"/>
              <a:t>-1</a:t>
            </a:r>
            <a:br>
              <a:rPr lang="en-US" dirty="0"/>
            </a:br>
            <a:endParaRPr lang="en-US" dirty="0"/>
          </a:p>
          <a:p>
            <a:pPr marL="0" indent="0">
              <a:buNone/>
            </a:pPr>
            <a:r>
              <a:rPr lang="en-US" dirty="0"/>
              <a:t>b) Calculate the tension in the line at the bottom of the arc assuming the ball is moving at twice the speed at the top.</a:t>
            </a:r>
          </a:p>
          <a:p>
            <a:pPr marL="0" indent="0">
              <a:buNone/>
            </a:pPr>
            <a:r>
              <a:rPr lang="en-US" dirty="0"/>
              <a:t>735 N</a:t>
            </a:r>
          </a:p>
          <a:p>
            <a:pPr marL="342900" indent="-342900">
              <a:buFont typeface="+mj-lt"/>
              <a:buAutoNum type="alphaLcParenR"/>
            </a:pPr>
            <a:endParaRPr lang="en-AU" dirty="0"/>
          </a:p>
        </p:txBody>
      </p:sp>
    </p:spTree>
    <p:extLst>
      <p:ext uri="{BB962C8B-B14F-4D97-AF65-F5344CB8AC3E}">
        <p14:creationId xmlns:p14="http://schemas.microsoft.com/office/powerpoint/2010/main" val="250684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7BD0-7B72-4305-87C4-6F34D0A23BF1}"/>
              </a:ext>
            </a:extLst>
          </p:cNvPr>
          <p:cNvSpPr>
            <a:spLocks noGrp="1"/>
          </p:cNvSpPr>
          <p:nvPr>
            <p:ph type="title"/>
          </p:nvPr>
        </p:nvSpPr>
        <p:spPr/>
        <p:txBody>
          <a:bodyPr/>
          <a:lstStyle/>
          <a:p>
            <a:r>
              <a:rPr lang="en-US" dirty="0"/>
              <a:t>Example 2</a:t>
            </a:r>
            <a:endParaRPr lang="en-AU" dirty="0"/>
          </a:p>
        </p:txBody>
      </p:sp>
      <p:sp>
        <p:nvSpPr>
          <p:cNvPr id="3" name="Content Placeholder 2">
            <a:extLst>
              <a:ext uri="{FF2B5EF4-FFF2-40B4-BE49-F238E27FC236}">
                <a16:creationId xmlns:a16="http://schemas.microsoft.com/office/drawing/2014/main" id="{CD83E5A2-0951-4FAD-9B61-9DA6F4F9CB58}"/>
              </a:ext>
            </a:extLst>
          </p:cNvPr>
          <p:cNvSpPr>
            <a:spLocks noGrp="1"/>
          </p:cNvSpPr>
          <p:nvPr>
            <p:ph idx="1"/>
          </p:nvPr>
        </p:nvSpPr>
        <p:spPr>
          <a:xfrm>
            <a:off x="685802" y="2142067"/>
            <a:ext cx="7146984" cy="4281737"/>
          </a:xfrm>
        </p:spPr>
        <p:txBody>
          <a:bodyPr anchor="t"/>
          <a:lstStyle/>
          <a:p>
            <a:r>
              <a:rPr lang="en-US" dirty="0"/>
              <a:t>The radius of the loop is 10 m, the mass of the car is 150 kg. Find the reaction forces at A and B assuming no energy is lost.</a:t>
            </a:r>
          </a:p>
          <a:p>
            <a:endParaRPr lang="en-US" dirty="0"/>
          </a:p>
          <a:p>
            <a:pPr marL="0" indent="0">
              <a:buNone/>
            </a:pPr>
            <a:r>
              <a:rPr lang="en-US" dirty="0"/>
              <a:t>A reaction= 13200 N up</a:t>
            </a:r>
          </a:p>
          <a:p>
            <a:pPr marL="0" indent="0">
              <a:buNone/>
            </a:pPr>
            <a:r>
              <a:rPr lang="en-US" dirty="0"/>
              <a:t>B reaction = 4410 N down</a:t>
            </a:r>
            <a:endParaRPr lang="en-AU" dirty="0"/>
          </a:p>
        </p:txBody>
      </p:sp>
      <p:grpSp>
        <p:nvGrpSpPr>
          <p:cNvPr id="16" name="Group 15">
            <a:extLst>
              <a:ext uri="{FF2B5EF4-FFF2-40B4-BE49-F238E27FC236}">
                <a16:creationId xmlns:a16="http://schemas.microsoft.com/office/drawing/2014/main" id="{9E3D5CE2-E107-4056-BB83-AFBA10359759}"/>
              </a:ext>
            </a:extLst>
          </p:cNvPr>
          <p:cNvGrpSpPr/>
          <p:nvPr/>
        </p:nvGrpSpPr>
        <p:grpSpPr>
          <a:xfrm>
            <a:off x="7832786" y="-17481"/>
            <a:ext cx="6006134" cy="6816644"/>
            <a:chOff x="7832786" y="-17481"/>
            <a:chExt cx="6006134" cy="6816644"/>
          </a:xfrm>
        </p:grpSpPr>
        <p:grpSp>
          <p:nvGrpSpPr>
            <p:cNvPr id="8" name="Group 7">
              <a:extLst>
                <a:ext uri="{FF2B5EF4-FFF2-40B4-BE49-F238E27FC236}">
                  <a16:creationId xmlns:a16="http://schemas.microsoft.com/office/drawing/2014/main" id="{3C00DC76-B70C-4EE4-B586-8A6AF58372A0}"/>
                </a:ext>
              </a:extLst>
            </p:cNvPr>
            <p:cNvGrpSpPr/>
            <p:nvPr/>
          </p:nvGrpSpPr>
          <p:grpSpPr>
            <a:xfrm>
              <a:off x="7877439" y="-17481"/>
              <a:ext cx="5961481" cy="6501419"/>
              <a:chOff x="7739416" y="-681692"/>
              <a:chExt cx="5961481" cy="6501419"/>
            </a:xfrm>
          </p:grpSpPr>
          <p:sp>
            <p:nvSpPr>
              <p:cNvPr id="4" name="Oval 3">
                <a:extLst>
                  <a:ext uri="{FF2B5EF4-FFF2-40B4-BE49-F238E27FC236}">
                    <a16:creationId xmlns:a16="http://schemas.microsoft.com/office/drawing/2014/main" id="{4A1AEA4F-D954-450E-9642-AC06B3487630}"/>
                  </a:ext>
                </a:extLst>
              </p:cNvPr>
              <p:cNvSpPr/>
              <p:nvPr/>
            </p:nvSpPr>
            <p:spPr>
              <a:xfrm>
                <a:off x="10000157" y="437397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c 4">
                <a:extLst>
                  <a:ext uri="{FF2B5EF4-FFF2-40B4-BE49-F238E27FC236}">
                    <a16:creationId xmlns:a16="http://schemas.microsoft.com/office/drawing/2014/main" id="{23E5A1E9-D040-4E91-B963-0EE8747562E3}"/>
                  </a:ext>
                </a:extLst>
              </p:cNvPr>
              <p:cNvSpPr/>
              <p:nvPr/>
            </p:nvSpPr>
            <p:spPr>
              <a:xfrm rot="10800000">
                <a:off x="7739416" y="-681692"/>
                <a:ext cx="5961481" cy="649566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7" name="Straight Connector 6">
                <a:extLst>
                  <a:ext uri="{FF2B5EF4-FFF2-40B4-BE49-F238E27FC236}">
                    <a16:creationId xmlns:a16="http://schemas.microsoft.com/office/drawing/2014/main" id="{35903C01-8A9F-48A6-9175-D67C80E867F2}"/>
                  </a:ext>
                </a:extLst>
              </p:cNvPr>
              <p:cNvCxnSpPr>
                <a:cxnSpLocks/>
              </p:cNvCxnSpPr>
              <p:nvPr/>
            </p:nvCxnSpPr>
            <p:spPr>
              <a:xfrm>
                <a:off x="10720157" y="5819727"/>
                <a:ext cx="10692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6918CB09-15EF-42E1-B3B6-3D569A7FF637}"/>
                </a:ext>
              </a:extLst>
            </p:cNvPr>
            <p:cNvCxnSpPr>
              <a:cxnSpLocks/>
            </p:cNvCxnSpPr>
            <p:nvPr/>
          </p:nvCxnSpPr>
          <p:spPr>
            <a:xfrm flipV="1">
              <a:off x="7877439" y="3230352"/>
              <a:ext cx="0" cy="3124440"/>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21758DD-E131-4C1F-84FB-89DD9DA6B464}"/>
                </a:ext>
              </a:extLst>
            </p:cNvPr>
            <p:cNvSpPr txBox="1"/>
            <p:nvPr/>
          </p:nvSpPr>
          <p:spPr>
            <a:xfrm>
              <a:off x="7832786" y="5299580"/>
              <a:ext cx="661070" cy="369332"/>
            </a:xfrm>
            <a:prstGeom prst="rect">
              <a:avLst/>
            </a:prstGeom>
            <a:noFill/>
          </p:spPr>
          <p:txBody>
            <a:bodyPr wrap="square" rtlCol="0">
              <a:spAutoFit/>
            </a:bodyPr>
            <a:lstStyle/>
            <a:p>
              <a:r>
                <a:rPr lang="en-US" dirty="0"/>
                <a:t>40 m</a:t>
              </a:r>
              <a:endParaRPr lang="en-AU" dirty="0"/>
            </a:p>
          </p:txBody>
        </p:sp>
        <p:sp>
          <p:nvSpPr>
            <p:cNvPr id="12" name="TextBox 11">
              <a:extLst>
                <a:ext uri="{FF2B5EF4-FFF2-40B4-BE49-F238E27FC236}">
                  <a16:creationId xmlns:a16="http://schemas.microsoft.com/office/drawing/2014/main" id="{7E470540-2000-41D3-8D58-47D45EC0D524}"/>
                </a:ext>
              </a:extLst>
            </p:cNvPr>
            <p:cNvSpPr txBox="1"/>
            <p:nvPr/>
          </p:nvSpPr>
          <p:spPr>
            <a:xfrm>
              <a:off x="7877439" y="2998029"/>
              <a:ext cx="661070" cy="369332"/>
            </a:xfrm>
            <a:prstGeom prst="rect">
              <a:avLst/>
            </a:prstGeom>
            <a:noFill/>
          </p:spPr>
          <p:txBody>
            <a:bodyPr wrap="square" rtlCol="0">
              <a:spAutoFit/>
            </a:bodyPr>
            <a:lstStyle/>
            <a:p>
              <a:r>
                <a:rPr lang="en-US" dirty="0"/>
                <a:t>Start</a:t>
              </a:r>
              <a:endParaRPr lang="en-AU" dirty="0"/>
            </a:p>
          </p:txBody>
        </p:sp>
        <p:sp>
          <p:nvSpPr>
            <p:cNvPr id="13" name="TextBox 12">
              <a:extLst>
                <a:ext uri="{FF2B5EF4-FFF2-40B4-BE49-F238E27FC236}">
                  <a16:creationId xmlns:a16="http://schemas.microsoft.com/office/drawing/2014/main" id="{C93699B5-1C3C-4D98-BD85-B86B01E28BE7}"/>
                </a:ext>
              </a:extLst>
            </p:cNvPr>
            <p:cNvSpPr txBox="1"/>
            <p:nvPr/>
          </p:nvSpPr>
          <p:spPr>
            <a:xfrm>
              <a:off x="10845128" y="4728083"/>
              <a:ext cx="661070" cy="369332"/>
            </a:xfrm>
            <a:prstGeom prst="rect">
              <a:avLst/>
            </a:prstGeom>
            <a:noFill/>
          </p:spPr>
          <p:txBody>
            <a:bodyPr wrap="square" rtlCol="0">
              <a:spAutoFit/>
            </a:bodyPr>
            <a:lstStyle/>
            <a:p>
              <a:r>
                <a:rPr lang="en-US" dirty="0"/>
                <a:t>A</a:t>
              </a:r>
              <a:endParaRPr lang="en-AU" dirty="0"/>
            </a:p>
          </p:txBody>
        </p:sp>
        <p:sp>
          <p:nvSpPr>
            <p:cNvPr id="14" name="TextBox 13">
              <a:extLst>
                <a:ext uri="{FF2B5EF4-FFF2-40B4-BE49-F238E27FC236}">
                  <a16:creationId xmlns:a16="http://schemas.microsoft.com/office/drawing/2014/main" id="{8FD86203-813B-4A5B-BA7A-0A5E53706ACC}"/>
                </a:ext>
              </a:extLst>
            </p:cNvPr>
            <p:cNvSpPr txBox="1"/>
            <p:nvPr/>
          </p:nvSpPr>
          <p:spPr>
            <a:xfrm>
              <a:off x="10731748" y="6429831"/>
              <a:ext cx="661070" cy="369332"/>
            </a:xfrm>
            <a:prstGeom prst="rect">
              <a:avLst/>
            </a:prstGeom>
            <a:noFill/>
          </p:spPr>
          <p:txBody>
            <a:bodyPr wrap="square" rtlCol="0">
              <a:spAutoFit/>
            </a:bodyPr>
            <a:lstStyle/>
            <a:p>
              <a:r>
                <a:rPr lang="en-US" dirty="0"/>
                <a:t>B</a:t>
              </a:r>
              <a:endParaRPr lang="en-AU" dirty="0"/>
            </a:p>
          </p:txBody>
        </p:sp>
      </p:grpSp>
    </p:spTree>
    <p:extLst>
      <p:ext uri="{BB962C8B-B14F-4D97-AF65-F5344CB8AC3E}">
        <p14:creationId xmlns:p14="http://schemas.microsoft.com/office/powerpoint/2010/main" val="37897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8FF31-4DB8-4D87-A3F2-E115F398D15E}"/>
              </a:ext>
            </a:extLst>
          </p:cNvPr>
          <p:cNvSpPr>
            <a:spLocks noGrp="1"/>
          </p:cNvSpPr>
          <p:nvPr>
            <p:ph type="title"/>
          </p:nvPr>
        </p:nvSpPr>
        <p:spPr/>
        <p:txBody>
          <a:bodyPr/>
          <a:lstStyle/>
          <a:p>
            <a:r>
              <a:rPr lang="en-US" dirty="0"/>
              <a:t>Example 3</a:t>
            </a:r>
            <a:endParaRPr lang="en-AU" dirty="0"/>
          </a:p>
        </p:txBody>
      </p:sp>
      <p:sp>
        <p:nvSpPr>
          <p:cNvPr id="3" name="Content Placeholder 2">
            <a:extLst>
              <a:ext uri="{FF2B5EF4-FFF2-40B4-BE49-F238E27FC236}">
                <a16:creationId xmlns:a16="http://schemas.microsoft.com/office/drawing/2014/main" id="{8BEFA65C-3721-411B-9434-C96BDE6F7D8C}"/>
              </a:ext>
            </a:extLst>
          </p:cNvPr>
          <p:cNvSpPr>
            <a:spLocks noGrp="1"/>
          </p:cNvSpPr>
          <p:nvPr>
            <p:ph idx="1"/>
          </p:nvPr>
        </p:nvSpPr>
        <p:spPr/>
        <p:txBody>
          <a:bodyPr anchor="t"/>
          <a:lstStyle/>
          <a:p>
            <a:r>
              <a:rPr lang="en-US" dirty="0"/>
              <a:t>At what speed will a 1500 kg car experience lift-off on a speed bump of radius 2.5 m?</a:t>
            </a:r>
          </a:p>
          <a:p>
            <a:endParaRPr lang="en-US" dirty="0"/>
          </a:p>
          <a:p>
            <a:pPr marL="0" indent="0">
              <a:buNone/>
            </a:pPr>
            <a:r>
              <a:rPr lang="en-US" dirty="0"/>
              <a:t>&gt;4.95 m s</a:t>
            </a:r>
            <a:r>
              <a:rPr lang="en-US" baseline="30000" dirty="0"/>
              <a:t>-1</a:t>
            </a:r>
            <a:endParaRPr lang="en-AU" baseline="30000" dirty="0"/>
          </a:p>
        </p:txBody>
      </p:sp>
    </p:spTree>
    <p:extLst>
      <p:ext uri="{BB962C8B-B14F-4D97-AF65-F5344CB8AC3E}">
        <p14:creationId xmlns:p14="http://schemas.microsoft.com/office/powerpoint/2010/main" val="165010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BEB8-A466-4366-BDC5-50721195CA2F}"/>
              </a:ext>
            </a:extLst>
          </p:cNvPr>
          <p:cNvSpPr>
            <a:spLocks noGrp="1"/>
          </p:cNvSpPr>
          <p:nvPr>
            <p:ph type="title"/>
          </p:nvPr>
        </p:nvSpPr>
        <p:spPr/>
        <p:txBody>
          <a:bodyPr/>
          <a:lstStyle/>
          <a:p>
            <a:r>
              <a:rPr lang="en-US" dirty="0"/>
              <a:t>Gravitational acceleration</a:t>
            </a:r>
            <a:endParaRPr lang="en-AU" dirty="0"/>
          </a:p>
        </p:txBody>
      </p:sp>
      <p:sp>
        <p:nvSpPr>
          <p:cNvPr id="3" name="Content Placeholder 2">
            <a:extLst>
              <a:ext uri="{FF2B5EF4-FFF2-40B4-BE49-F238E27FC236}">
                <a16:creationId xmlns:a16="http://schemas.microsoft.com/office/drawing/2014/main" id="{4AF3E668-13A7-457A-AE19-E59668A2368A}"/>
              </a:ext>
            </a:extLst>
          </p:cNvPr>
          <p:cNvSpPr>
            <a:spLocks noGrp="1"/>
          </p:cNvSpPr>
          <p:nvPr>
            <p:ph idx="1"/>
          </p:nvPr>
        </p:nvSpPr>
        <p:spPr/>
        <p:txBody>
          <a:bodyPr anchor="t"/>
          <a:lstStyle/>
          <a:p>
            <a:r>
              <a:rPr lang="en-US" dirty="0"/>
              <a:t>Ignoring air resistance all objects on Earth accelerate towards the center of the Earth in a consistent manner</a:t>
            </a:r>
          </a:p>
          <a:p>
            <a:r>
              <a:rPr lang="en-US" dirty="0"/>
              <a:t>A value of 9.8 m s</a:t>
            </a:r>
            <a:r>
              <a:rPr lang="en-US" baseline="30000" dirty="0"/>
              <a:t>-2</a:t>
            </a:r>
            <a:r>
              <a:rPr lang="en-US" dirty="0"/>
              <a:t> is used as an average value for gravitational acceleration but there is local variation</a:t>
            </a:r>
            <a:endParaRPr lang="en-AU" dirty="0"/>
          </a:p>
        </p:txBody>
      </p:sp>
      <p:grpSp>
        <p:nvGrpSpPr>
          <p:cNvPr id="5" name="Group 4">
            <a:extLst>
              <a:ext uri="{FF2B5EF4-FFF2-40B4-BE49-F238E27FC236}">
                <a16:creationId xmlns:a16="http://schemas.microsoft.com/office/drawing/2014/main" id="{14947350-AEA4-4B5E-AF3C-B6D7525E5E29}"/>
              </a:ext>
            </a:extLst>
          </p:cNvPr>
          <p:cNvGrpSpPr/>
          <p:nvPr/>
        </p:nvGrpSpPr>
        <p:grpSpPr>
          <a:xfrm>
            <a:off x="3067050" y="3429000"/>
            <a:ext cx="6057900" cy="3034844"/>
            <a:chOff x="2979965" y="3429000"/>
            <a:chExt cx="6057900" cy="3034844"/>
          </a:xfrm>
        </p:grpSpPr>
        <p:pic>
          <p:nvPicPr>
            <p:cNvPr id="5122" name="Picture 2" descr="Image result for feather bowling ball drop gif">
              <a:extLst>
                <a:ext uri="{FF2B5EF4-FFF2-40B4-BE49-F238E27FC236}">
                  <a16:creationId xmlns:a16="http://schemas.microsoft.com/office/drawing/2014/main" id="{0260A7DD-EC8B-41CC-92BF-446D0195850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79965" y="3429000"/>
              <a:ext cx="605790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E2C701-11EB-4592-B224-DDF68F19C3C4}"/>
                </a:ext>
              </a:extLst>
            </p:cNvPr>
            <p:cNvSpPr txBox="1"/>
            <p:nvPr/>
          </p:nvSpPr>
          <p:spPr>
            <a:xfrm>
              <a:off x="4632576" y="6248400"/>
              <a:ext cx="2752677" cy="215444"/>
            </a:xfrm>
            <a:prstGeom prst="rect">
              <a:avLst/>
            </a:prstGeom>
            <a:noFill/>
          </p:spPr>
          <p:txBody>
            <a:bodyPr wrap="none" rtlCol="0">
              <a:spAutoFit/>
            </a:bodyPr>
            <a:lstStyle/>
            <a:p>
              <a:r>
                <a:rPr lang="en-AU" sz="800" dirty="0"/>
                <a:t>(https://giphy.com/gifs/ball-watch-bowling-5EgxGpMU8jFZK)</a:t>
              </a:r>
            </a:p>
          </p:txBody>
        </p:sp>
      </p:grpSp>
    </p:spTree>
    <p:extLst>
      <p:ext uri="{BB962C8B-B14F-4D97-AF65-F5344CB8AC3E}">
        <p14:creationId xmlns:p14="http://schemas.microsoft.com/office/powerpoint/2010/main" val="1620825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7BBDD-EFCA-4B86-9FC9-A176A6DC21A7}"/>
              </a:ext>
            </a:extLst>
          </p:cNvPr>
          <p:cNvSpPr>
            <a:spLocks noGrp="1"/>
          </p:cNvSpPr>
          <p:nvPr>
            <p:ph type="title"/>
          </p:nvPr>
        </p:nvSpPr>
        <p:spPr/>
        <p:txBody>
          <a:bodyPr/>
          <a:lstStyle/>
          <a:p>
            <a:r>
              <a:rPr lang="en-US" dirty="0"/>
              <a:t>Newton’s law of universal gravitation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5EE08B-CF22-4EFC-A21A-B07E94F00CA1}"/>
                  </a:ext>
                </a:extLst>
              </p:cNvPr>
              <p:cNvSpPr>
                <a:spLocks noGrp="1"/>
              </p:cNvSpPr>
              <p:nvPr>
                <p:ph idx="1"/>
              </p:nvPr>
            </p:nvSpPr>
            <p:spPr>
              <a:xfrm>
                <a:off x="685801" y="2142067"/>
                <a:ext cx="10131425" cy="4034446"/>
              </a:xfrm>
            </p:spPr>
            <p:txBody>
              <a:bodyPr>
                <a:normAutofit fontScale="92500"/>
              </a:bodyPr>
              <a:lstStyle/>
              <a:p>
                <a:r>
                  <a:rPr lang="en-US" dirty="0"/>
                  <a:t>Newton came to the conclusion that all masses attract each other at a distance, with size of the force being proportional to the masses and inversely proportional to the square of the distance between them</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𝑔</m:t>
                          </m:r>
                        </m:sub>
                      </m:sSub>
                      <m:r>
                        <a:rPr lang="en-US" i="1">
                          <a:latin typeface="Cambria Math" panose="02040503050406030204" pitchFamily="18" charset="0"/>
                        </a:rPr>
                        <m:t>=</m:t>
                      </m:r>
                      <m:r>
                        <a:rPr lang="en-US" i="1">
                          <a:latin typeface="Cambria Math" panose="02040503050406030204" pitchFamily="18" charset="0"/>
                        </a:rPr>
                        <m:t>𝐺</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den>
                      </m:f>
                    </m:oMath>
                  </m:oMathPara>
                </a14:m>
                <a:endParaRPr lang="en-AU" sz="4400" dirty="0"/>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m:t>
                      </m:r>
                      <m:r>
                        <a:rPr lang="en-US" sz="1600" b="0" i="1" baseline="-25000" smtClean="0">
                          <a:latin typeface="Cambria Math" panose="02040503050406030204" pitchFamily="18" charset="0"/>
                        </a:rPr>
                        <m:t>𝑔</m:t>
                      </m:r>
                      <m:r>
                        <a:rPr lang="en-US" sz="1600" b="0" i="1" smtClean="0">
                          <a:latin typeface="Cambria Math" panose="02040503050406030204" pitchFamily="18" charset="0"/>
                        </a:rPr>
                        <m:t>=</m:t>
                      </m:r>
                      <m:r>
                        <a:rPr lang="en-US" sz="1600" b="0" i="1" smtClean="0">
                          <a:latin typeface="Cambria Math" panose="02040503050406030204" pitchFamily="18" charset="0"/>
                        </a:rPr>
                        <m:t>𝑔𝑟𝑎𝑣𝑖𝑡𝑎𝑡𝑖𝑜𝑛𝑎𝑙</m:t>
                      </m:r>
                      <m:r>
                        <a:rPr lang="en-US" sz="1600" b="0" i="1" smtClean="0">
                          <a:latin typeface="Cambria Math" panose="02040503050406030204" pitchFamily="18" charset="0"/>
                        </a:rPr>
                        <m:t> </m:t>
                      </m:r>
                      <m:r>
                        <a:rPr lang="en-US" sz="1600" b="0" i="1" smtClean="0">
                          <a:latin typeface="Cambria Math" panose="02040503050406030204" pitchFamily="18" charset="0"/>
                        </a:rPr>
                        <m:t>𝑓𝑜𝑟𝑐𝑒</m:t>
                      </m:r>
                      <m:r>
                        <a:rPr lang="en-US" sz="1600" b="0" i="1" smtClean="0">
                          <a:latin typeface="Cambria Math" panose="02040503050406030204" pitchFamily="18" charset="0"/>
                        </a:rPr>
                        <m:t> </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oMath>
                  </m:oMathPara>
                </a14:m>
                <a:endParaRPr lang="en-US" sz="1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𝐺</m:t>
                      </m:r>
                      <m:r>
                        <a:rPr lang="en-US" sz="1600" b="0" i="1" smtClean="0">
                          <a:latin typeface="Cambria Math" panose="02040503050406030204" pitchFamily="18" charset="0"/>
                        </a:rPr>
                        <m:t>=6.67×</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−11</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𝑁</m:t>
                      </m:r>
                      <m:r>
                        <a:rPr lang="en-US" sz="1600" i="1">
                          <a:latin typeface="Cambria Math" panose="02040503050406030204" pitchFamily="18" charset="0"/>
                        </a:rPr>
                        <m:t> </m:t>
                      </m:r>
                      <m:r>
                        <a:rPr lang="en-US" sz="1600" i="1">
                          <a:latin typeface="Cambria Math" panose="02040503050406030204" pitchFamily="18" charset="0"/>
                        </a:rPr>
                        <m:t>𝑚</m:t>
                      </m:r>
                      <m:r>
                        <a:rPr lang="en-US" sz="1600" i="1" baseline="30000">
                          <a:latin typeface="Cambria Math" panose="02040503050406030204" pitchFamily="18" charset="0"/>
                        </a:rPr>
                        <m:t>2</m:t>
                      </m:r>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𝑘𝑔</m:t>
                          </m:r>
                        </m:e>
                        <m:sup>
                          <m:r>
                            <a:rPr lang="en-US" sz="1600" i="1">
                              <a:latin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𝑁𝑒𝑤𝑡𝑜𝑛𝑖𝑎𝑛</m:t>
                      </m:r>
                      <m:r>
                        <a:rPr lang="en-US" sz="1600" b="0" i="1" smtClean="0">
                          <a:latin typeface="Cambria Math" panose="02040503050406030204" pitchFamily="18" charset="0"/>
                        </a:rPr>
                        <m:t> </m:t>
                      </m:r>
                      <m:r>
                        <a:rPr lang="en-US" sz="1600" b="0" i="1" smtClean="0">
                          <a:latin typeface="Cambria Math" panose="02040503050406030204" pitchFamily="18" charset="0"/>
                        </a:rPr>
                        <m:t>𝑐𝑜𝑛𝑠𝑡𝑎𝑛𝑡</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𝑔𝑟𝑎𝑣𝑖𝑡𝑎𝑡𝑖𝑜𝑛</m:t>
                      </m:r>
                      <m:r>
                        <a:rPr lang="en-US" sz="1600" b="0" i="1" smtClean="0">
                          <a:latin typeface="Cambria Math" panose="02040503050406030204" pitchFamily="18" charset="0"/>
                        </a:rPr>
                        <m:t> </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r>
                            <a:rPr lang="en-US" sz="1600" b="0" i="1" smtClean="0">
                              <a:latin typeface="Cambria Math" panose="02040503050406030204" pitchFamily="18" charset="0"/>
                            </a:rPr>
                            <m:t> </m:t>
                          </m:r>
                          <m:r>
                            <a:rPr lang="en-US" sz="1600" b="0" i="1" smtClean="0">
                              <a:latin typeface="Cambria Math" panose="02040503050406030204" pitchFamily="18" charset="0"/>
                            </a:rPr>
                            <m:t>𝑚</m:t>
                          </m:r>
                          <m:r>
                            <a:rPr lang="en-US" sz="1600" b="0" i="1" baseline="30000" smtClean="0">
                              <a:latin typeface="Cambria Math" panose="02040503050406030204" pitchFamily="18" charset="0"/>
                            </a:rPr>
                            <m:t>2</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𝑘𝑔</m:t>
                              </m:r>
                            </m:e>
                            <m:sup>
                              <m:r>
                                <a:rPr lang="en-US" sz="1600" b="0" i="1" smtClean="0">
                                  <a:latin typeface="Cambria Math" panose="02040503050406030204" pitchFamily="18" charset="0"/>
                                </a:rPr>
                                <m:t>−2</m:t>
                              </m:r>
                            </m:sup>
                          </m:sSup>
                        </m:e>
                      </m:d>
                    </m:oMath>
                  </m:oMathPara>
                </a14:m>
                <a:endParaRPr lang="en-US" sz="1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𝑚</m:t>
                      </m:r>
                      <m:r>
                        <a:rPr lang="en-US" sz="1600" b="0" i="1" baseline="-25000"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𝑚𝑎𝑠𝑠</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𝑜𝑏𝑗𝑒𝑐𝑡</m:t>
                      </m:r>
                      <m:r>
                        <a:rPr lang="en-US" sz="1600" b="0" i="1" smtClean="0">
                          <a:latin typeface="Cambria Math" panose="02040503050406030204" pitchFamily="18" charset="0"/>
                        </a:rPr>
                        <m:t> 1 </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𝑘𝑔</m:t>
                          </m:r>
                        </m:e>
                      </m:d>
                    </m:oMath>
                  </m:oMathPara>
                </a14:m>
                <a:endParaRPr lang="en-US" sz="1600" b="0" dirty="0"/>
              </a:p>
              <a:p>
                <a:pPr marL="0" indent="0">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𝑚</m:t>
                      </m:r>
                      <m:r>
                        <a:rPr lang="en-US" sz="1600" b="0" i="1" baseline="-25000" smtClean="0">
                          <a:latin typeface="Cambria Math" panose="02040503050406030204" pitchFamily="18" charset="0"/>
                        </a:rPr>
                        <m:t>2</m:t>
                      </m:r>
                      <m:r>
                        <a:rPr lang="en-US" sz="1600" i="1">
                          <a:latin typeface="Cambria Math" panose="02040503050406030204" pitchFamily="18" charset="0"/>
                        </a:rPr>
                        <m:t>=</m:t>
                      </m:r>
                      <m:r>
                        <a:rPr lang="en-US" sz="1600" i="1">
                          <a:latin typeface="Cambria Math" panose="02040503050406030204" pitchFamily="18" charset="0"/>
                        </a:rPr>
                        <m:t>𝑚𝑎𝑠𝑠</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𝑜𝑏𝑗𝑒𝑐𝑡</m:t>
                      </m:r>
                      <m:r>
                        <a:rPr lang="en-US" sz="1600" i="1">
                          <a:latin typeface="Cambria Math" panose="02040503050406030204" pitchFamily="18" charset="0"/>
                        </a:rPr>
                        <m:t> 2 </m:t>
                      </m:r>
                      <m:d>
                        <m:dPr>
                          <m:ctrlPr>
                            <a:rPr lang="en-US" sz="1600" i="1">
                              <a:latin typeface="Cambria Math" panose="02040503050406030204" pitchFamily="18" charset="0"/>
                            </a:rPr>
                          </m:ctrlPr>
                        </m:dPr>
                        <m:e>
                          <m:r>
                            <a:rPr lang="en-US" sz="1600" i="1">
                              <a:latin typeface="Cambria Math" panose="02040503050406030204" pitchFamily="18" charset="0"/>
                            </a:rPr>
                            <m:t>𝑘𝑔</m:t>
                          </m:r>
                        </m:e>
                      </m:d>
                    </m:oMath>
                  </m:oMathPara>
                </a14:m>
                <a:endParaRPr lang="en-US"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𝑑𝑖𝑠𝑡𝑎𝑛𝑐𝑒</m:t>
                      </m:r>
                      <m:r>
                        <a:rPr lang="en-US" sz="1600" b="0" i="1" smtClean="0">
                          <a:latin typeface="Cambria Math" panose="02040503050406030204" pitchFamily="18" charset="0"/>
                        </a:rPr>
                        <m:t> </m:t>
                      </m:r>
                      <m:r>
                        <a:rPr lang="en-US" sz="1600" b="0" i="1" smtClean="0">
                          <a:latin typeface="Cambria Math" panose="02040503050406030204" pitchFamily="18" charset="0"/>
                        </a:rPr>
                        <m:t>𝑏𝑒𝑡𝑤𝑒𝑒𝑛</m:t>
                      </m:r>
                      <m:r>
                        <a:rPr lang="en-US" sz="1600" b="0" i="1" smtClean="0">
                          <a:latin typeface="Cambria Math" panose="02040503050406030204" pitchFamily="18" charset="0"/>
                        </a:rPr>
                        <m:t> </m:t>
                      </m:r>
                      <m:r>
                        <a:rPr lang="en-US" sz="1600" b="0" i="1" smtClean="0">
                          <a:latin typeface="Cambria Math" panose="02040503050406030204" pitchFamily="18" charset="0"/>
                        </a:rPr>
                        <m:t>𝑜𝑏𝑗𝑒𝑐𝑡𝑠</m:t>
                      </m:r>
                      <m:r>
                        <a:rPr lang="en-US" sz="1600" b="0" i="1" smtClean="0">
                          <a:latin typeface="Cambria Math" panose="02040503050406030204" pitchFamily="18" charset="0"/>
                        </a:rPr>
                        <m:t> (</m:t>
                      </m:r>
                      <m:r>
                        <a:rPr lang="en-US" sz="1600" b="0" i="1" smtClean="0">
                          <a:latin typeface="Cambria Math" panose="02040503050406030204" pitchFamily="18" charset="0"/>
                        </a:rPr>
                        <m:t>𝑚</m:t>
                      </m:r>
                      <m:r>
                        <a:rPr lang="en-US" sz="1600" b="0" i="1" smtClean="0">
                          <a:latin typeface="Cambria Math" panose="02040503050406030204" pitchFamily="18" charset="0"/>
                        </a:rPr>
                        <m:t>)</m:t>
                      </m:r>
                    </m:oMath>
                  </m:oMathPara>
                </a14:m>
                <a:endParaRPr lang="en-US" b="0" dirty="0"/>
              </a:p>
              <a:p>
                <a:pPr marL="0" indent="0">
                  <a:buNone/>
                </a:pPr>
                <a:endParaRPr lang="en-US" dirty="0"/>
              </a:p>
              <a:p>
                <a:r>
                  <a:rPr lang="en-US" dirty="0"/>
                  <a:t>Newton never devised a satisfactory explanation for why or how gravity acted on distant objects but his equation is extremely effective at predicting what gravity does to distant objects</a:t>
                </a:r>
                <a:endParaRPr lang="en-US" b="0" dirty="0"/>
              </a:p>
            </p:txBody>
          </p:sp>
        </mc:Choice>
        <mc:Fallback xmlns="">
          <p:sp>
            <p:nvSpPr>
              <p:cNvPr id="3" name="Content Placeholder 2">
                <a:extLst>
                  <a:ext uri="{FF2B5EF4-FFF2-40B4-BE49-F238E27FC236}">
                    <a16:creationId xmlns:a16="http://schemas.microsoft.com/office/drawing/2014/main" id="{845EE08B-CF22-4EFC-A21A-B07E94F00CA1}"/>
                  </a:ext>
                </a:extLst>
              </p:cNvPr>
              <p:cNvSpPr>
                <a:spLocks noGrp="1" noRot="1" noChangeAspect="1" noMove="1" noResize="1" noEditPoints="1" noAdjustHandles="1" noChangeArrowheads="1" noChangeShapeType="1" noTextEdit="1"/>
              </p:cNvSpPr>
              <p:nvPr>
                <p:ph idx="1"/>
              </p:nvPr>
            </p:nvSpPr>
            <p:spPr>
              <a:xfrm>
                <a:off x="685801" y="2142067"/>
                <a:ext cx="10131425" cy="4034446"/>
              </a:xfrm>
              <a:blipFill>
                <a:blip r:embed="rId2"/>
                <a:stretch>
                  <a:fillRect l="-301" t="-302" b="-1964"/>
                </a:stretch>
              </a:blipFill>
            </p:spPr>
            <p:txBody>
              <a:bodyPr/>
              <a:lstStyle/>
              <a:p>
                <a:r>
                  <a:rPr lang="en-AU">
                    <a:noFill/>
                  </a:rPr>
                  <a:t> </a:t>
                </a:r>
              </a:p>
            </p:txBody>
          </p:sp>
        </mc:Fallback>
      </mc:AlternateContent>
    </p:spTree>
    <p:extLst>
      <p:ext uri="{BB962C8B-B14F-4D97-AF65-F5344CB8AC3E}">
        <p14:creationId xmlns:p14="http://schemas.microsoft.com/office/powerpoint/2010/main" val="651147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F689-AEFB-4D98-9F2E-5BB37E664C4F}"/>
              </a:ext>
            </a:extLst>
          </p:cNvPr>
          <p:cNvSpPr>
            <a:spLocks noGrp="1"/>
          </p:cNvSpPr>
          <p:nvPr>
            <p:ph type="title"/>
          </p:nvPr>
        </p:nvSpPr>
        <p:spPr/>
        <p:txBody>
          <a:bodyPr/>
          <a:lstStyle/>
          <a:p>
            <a:r>
              <a:rPr lang="en-US" dirty="0"/>
              <a:t>Newton’s law of universal gravitation and </a:t>
            </a:r>
            <a:r>
              <a:rPr lang="en-US" cap="none" dirty="0"/>
              <a:t>g</a:t>
            </a:r>
            <a:endParaRPr lang="en-AU" cap="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56771D-21D8-44DB-86A1-2512B93815B1}"/>
                  </a:ext>
                </a:extLst>
              </p:cNvPr>
              <p:cNvSpPr>
                <a:spLocks noGrp="1"/>
              </p:cNvSpPr>
              <p:nvPr>
                <p:ph idx="1"/>
              </p:nvPr>
            </p:nvSpPr>
            <p:spPr>
              <a:xfrm>
                <a:off x="685801" y="2142067"/>
                <a:ext cx="10131425" cy="3649133"/>
              </a:xfrm>
            </p:spPr>
            <p:txBody>
              <a:bodyPr/>
              <a:lstStyle/>
              <a:p>
                <a:r>
                  <a:rPr lang="en-US" dirty="0"/>
                  <a:t>Newton’s Law of Universal Gravitation can be used to determine the acceleration of any mass on Earth using the values for the Newtonian constant of gravitation, mass of the Earth and mean radius of the Earth off the data sheet </a:t>
                </a: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𝑔</m:t>
                              </m:r>
                            </m:sub>
                          </m:sSub>
                        </m:num>
                        <m:den>
                          <m:r>
                            <a:rPr lang="en-US" b="0" i="1" smtClean="0">
                              <a:latin typeface="Cambria Math" panose="02040503050406030204" pitchFamily="18" charset="0"/>
                            </a:rPr>
                            <m:t>𝑚</m:t>
                          </m:r>
                          <m:r>
                            <a:rPr lang="en-US" b="0" i="1" baseline="-25000" smtClean="0">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𝐺</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baseline="-25000" smtClean="0">
                          <a:latin typeface="Cambria Math" panose="02040503050406030204" pitchFamily="18" charset="0"/>
                          <a:ea typeface="Cambria Math" panose="02040503050406030204" pitchFamily="18" charset="0"/>
                        </a:rPr>
                        <m:t>2</m:t>
                      </m:r>
                    </m:oMath>
                  </m:oMathPara>
                </a14:m>
                <a:endParaRPr lang="en-US" b="0" i="1" baseline="-250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6.67</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−11</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5.97×10</m:t>
                          </m:r>
                          <m:r>
                            <a:rPr lang="en-US" b="0" i="1" baseline="30000" smtClean="0">
                              <a:latin typeface="Cambria Math" panose="02040503050406030204" pitchFamily="18" charset="0"/>
                              <a:ea typeface="Cambria Math" panose="02040503050406030204" pitchFamily="18" charset="0"/>
                            </a:rPr>
                            <m:t>24</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6.37×10</m:t>
                              </m:r>
                              <m:r>
                                <a:rPr lang="en-US" b="0" i="1" baseline="30000" smtClean="0">
                                  <a:latin typeface="Cambria Math" panose="02040503050406030204" pitchFamily="18" charset="0"/>
                                  <a:ea typeface="Cambria Math" panose="02040503050406030204" pitchFamily="18" charset="0"/>
                                </a:rPr>
                                <m:t>6</m:t>
                              </m:r>
                            </m:e>
                          </m:d>
                          <m:r>
                            <a:rPr lang="en-US" b="0" i="1" baseline="30000" smtClean="0">
                              <a:latin typeface="Cambria Math" panose="02040503050406030204" pitchFamily="18" charset="0"/>
                              <a:ea typeface="Cambria Math" panose="02040503050406030204" pitchFamily="18" charset="0"/>
                            </a:rPr>
                            <m:t>2</m:t>
                          </m:r>
                        </m:den>
                      </m:f>
                      <m:r>
                        <a:rPr lang="en-US" b="0" i="0" smtClean="0">
                          <a:latin typeface="Cambria Math" panose="02040503050406030204" pitchFamily="18" charset="0"/>
                          <a:ea typeface="Cambria Math" panose="02040503050406030204" pitchFamily="18" charset="0"/>
                        </a:rPr>
                        <m:t>=9.81 </m:t>
                      </m:r>
                      <m:r>
                        <m:rPr>
                          <m:sty m:val="p"/>
                        </m:rPr>
                        <a:rPr lang="en-US" b="0" i="0" smtClean="0">
                          <a:latin typeface="Cambria Math" panose="02040503050406030204" pitchFamily="18" charset="0"/>
                          <a:ea typeface="Cambria Math" panose="02040503050406030204" pitchFamily="18" charset="0"/>
                        </a:rPr>
                        <m:t>m</m:t>
                      </m:r>
                      <m:r>
                        <a:rPr lang="en-US" b="0" i="0"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oMath>
                  </m:oMathPara>
                </a14:m>
                <a:endParaRPr lang="en-AU" baseline="30000" dirty="0"/>
              </a:p>
              <a:p>
                <a:r>
                  <a:rPr lang="en-US" dirty="0"/>
                  <a:t>A</a:t>
                </a:r>
                <a:r>
                  <a:rPr lang="en-AU" dirty="0"/>
                  <a:t> familiar number, however it relies on mean radius of the Earth and assumes the mass of the Earth is homogenously distributed throughout the Earth or even that it is all located at the centre of the Earth</a:t>
                </a:r>
              </a:p>
            </p:txBody>
          </p:sp>
        </mc:Choice>
        <mc:Fallback xmlns="">
          <p:sp>
            <p:nvSpPr>
              <p:cNvPr id="3" name="Content Placeholder 2">
                <a:extLst>
                  <a:ext uri="{FF2B5EF4-FFF2-40B4-BE49-F238E27FC236}">
                    <a16:creationId xmlns:a16="http://schemas.microsoft.com/office/drawing/2014/main" id="{6656771D-21D8-44DB-86A1-2512B93815B1}"/>
                  </a:ext>
                </a:extLst>
              </p:cNvPr>
              <p:cNvSpPr>
                <a:spLocks noGrp="1" noRot="1" noChangeAspect="1" noMove="1" noResize="1" noEditPoints="1" noAdjustHandles="1" noChangeArrowheads="1" noChangeShapeType="1" noTextEdit="1"/>
              </p:cNvSpPr>
              <p:nvPr>
                <p:ph idx="1"/>
              </p:nvPr>
            </p:nvSpPr>
            <p:spPr>
              <a:xfrm>
                <a:off x="685801" y="2142067"/>
                <a:ext cx="10131425" cy="3649133"/>
              </a:xfrm>
              <a:blipFill>
                <a:blip r:embed="rId2"/>
                <a:stretch>
                  <a:fillRect l="-421"/>
                </a:stretch>
              </a:blipFill>
            </p:spPr>
            <p:txBody>
              <a:bodyPr/>
              <a:lstStyle/>
              <a:p>
                <a:r>
                  <a:rPr lang="en-AU">
                    <a:noFill/>
                  </a:rPr>
                  <a:t> </a:t>
                </a:r>
              </a:p>
            </p:txBody>
          </p:sp>
        </mc:Fallback>
      </mc:AlternateContent>
    </p:spTree>
    <p:extLst>
      <p:ext uri="{BB962C8B-B14F-4D97-AF65-F5344CB8AC3E}">
        <p14:creationId xmlns:p14="http://schemas.microsoft.com/office/powerpoint/2010/main" val="384508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E515-0AC2-4F7A-AF7C-8E23D6668E12}"/>
              </a:ext>
            </a:extLst>
          </p:cNvPr>
          <p:cNvSpPr>
            <a:spLocks noGrp="1"/>
          </p:cNvSpPr>
          <p:nvPr>
            <p:ph type="title"/>
          </p:nvPr>
        </p:nvSpPr>
        <p:spPr/>
        <p:txBody>
          <a:bodyPr/>
          <a:lstStyle/>
          <a:p>
            <a:r>
              <a:rPr lang="en-US" dirty="0"/>
              <a:t>Factors influencing local gravitational acceleration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A76B3-D8E8-4E9E-AEEC-20471B03C298}"/>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𝑔</m:t>
                          </m:r>
                        </m:sub>
                      </m:sSub>
                      <m:r>
                        <a:rPr lang="en-US" i="1">
                          <a:latin typeface="Cambria Math" panose="02040503050406030204" pitchFamily="18" charset="0"/>
                        </a:rPr>
                        <m:t>=</m:t>
                      </m:r>
                      <m:r>
                        <a:rPr lang="en-US" i="1">
                          <a:latin typeface="Cambria Math" panose="02040503050406030204" pitchFamily="18" charset="0"/>
                        </a:rPr>
                        <m:t>𝐺</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den>
                      </m:f>
                    </m:oMath>
                  </m:oMathPara>
                </a14:m>
                <a:endParaRPr lang="en-US" dirty="0"/>
              </a:p>
              <a:p>
                <a:r>
                  <a:rPr lang="en-US" dirty="0"/>
                  <a:t>Altitude; the radius variable is referring to distance from the center of the Earth. Planes at cruising altitude will experience slightly diminished gravitational acceleration.</a:t>
                </a:r>
              </a:p>
              <a:p>
                <a:r>
                  <a:rPr lang="en-US" dirty="0"/>
                  <a:t>Latitude; the Earth is not a true sphere, the radius at the poles is slightly less than that at the equator making  gravitational acceleration slightly higher at the poles</a:t>
                </a:r>
              </a:p>
              <a:p>
                <a:r>
                  <a:rPr lang="en-US" dirty="0"/>
                  <a:t>Local geology; the Earth’s mass is not homogenously distributed. If higher density rocks are present underfoot the gravity will be slightly higher (very small effect but measurable, used in mineral exploration)</a:t>
                </a:r>
                <a:endParaRPr lang="en-AU" dirty="0"/>
              </a:p>
            </p:txBody>
          </p:sp>
        </mc:Choice>
        <mc:Fallback xmlns="">
          <p:sp>
            <p:nvSpPr>
              <p:cNvPr id="3" name="Content Placeholder 2">
                <a:extLst>
                  <a:ext uri="{FF2B5EF4-FFF2-40B4-BE49-F238E27FC236}">
                    <a16:creationId xmlns:a16="http://schemas.microsoft.com/office/drawing/2014/main" id="{30AA76B3-D8E8-4E9E-AEEC-20471B03C298}"/>
                  </a:ext>
                </a:extLst>
              </p:cNvPr>
              <p:cNvSpPr>
                <a:spLocks noGrp="1" noRot="1" noChangeAspect="1" noMove="1" noResize="1" noEditPoints="1" noAdjustHandles="1" noChangeArrowheads="1" noChangeShapeType="1" noTextEdit="1"/>
              </p:cNvSpPr>
              <p:nvPr>
                <p:ph idx="1"/>
              </p:nvPr>
            </p:nvSpPr>
            <p:spPr>
              <a:blipFill>
                <a:blip r:embed="rId2"/>
                <a:stretch>
                  <a:fillRect l="-421"/>
                </a:stretch>
              </a:blipFill>
            </p:spPr>
            <p:txBody>
              <a:bodyPr/>
              <a:lstStyle/>
              <a:p>
                <a:r>
                  <a:rPr lang="en-AU">
                    <a:noFill/>
                  </a:rPr>
                  <a:t> </a:t>
                </a:r>
              </a:p>
            </p:txBody>
          </p:sp>
        </mc:Fallback>
      </mc:AlternateContent>
    </p:spTree>
    <p:extLst>
      <p:ext uri="{BB962C8B-B14F-4D97-AF65-F5344CB8AC3E}">
        <p14:creationId xmlns:p14="http://schemas.microsoft.com/office/powerpoint/2010/main" val="3375872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FFA-B84D-4682-B06E-099C3FA1023F}"/>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B61E9C-0E9F-4791-8F7A-3DAF3A35BA19}"/>
                  </a:ext>
                </a:extLst>
              </p:cNvPr>
              <p:cNvSpPr>
                <a:spLocks noGrp="1"/>
              </p:cNvSpPr>
              <p:nvPr>
                <p:ph idx="1"/>
              </p:nvPr>
            </p:nvSpPr>
            <p:spPr>
              <a:xfrm>
                <a:off x="685801" y="1485900"/>
                <a:ext cx="10131425" cy="4762500"/>
              </a:xfrm>
            </p:spPr>
            <p:txBody>
              <a:bodyPr anchor="t">
                <a:normAutofit fontScale="77500" lnSpcReduction="20000"/>
              </a:bodyPr>
              <a:lstStyle/>
              <a:p>
                <a:pPr marL="0" indent="0">
                  <a:buNone/>
                </a:pPr>
                <a:r>
                  <a:rPr lang="en-US" dirty="0"/>
                  <a:t>A rock is dropped out of a hot air balloon that is hovering stationary 200m above the ground. </a:t>
                </a:r>
              </a:p>
              <a:p>
                <a:pPr marL="342900" indent="-342900">
                  <a:buFont typeface="+mj-lt"/>
                  <a:buAutoNum type="alphaLcParenR"/>
                </a:pPr>
                <a:r>
                  <a:rPr lang="en-US" dirty="0"/>
                  <a:t>With what speed does the rock hit the ground?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baseline="30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baseline="30000" smtClean="0">
                          <a:latin typeface="Cambria Math" panose="02040503050406030204" pitchFamily="18" charset="0"/>
                        </a:rPr>
                        <m:t>2</m:t>
                      </m:r>
                      <m:r>
                        <a:rPr lang="en-US" b="0" i="1" smtClean="0">
                          <a:latin typeface="Cambria Math" panose="02040503050406030204" pitchFamily="18" charset="0"/>
                        </a:rPr>
                        <m:t>+2</m:t>
                      </m:r>
                      <m:r>
                        <a:rPr lang="en-US" b="0" i="1" smtClean="0">
                          <a:latin typeface="Cambria Math" panose="02040503050406030204" pitchFamily="18" charset="0"/>
                        </a:rPr>
                        <m:t>𝑎𝑠</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0+2</m:t>
                          </m:r>
                          <m:r>
                            <a:rPr lang="en-US" b="0" i="1" smtClean="0">
                              <a:latin typeface="Cambria Math" panose="02040503050406030204" pitchFamily="18" charset="0"/>
                              <a:ea typeface="Cambria Math" panose="02040503050406030204" pitchFamily="18" charset="0"/>
                            </a:rPr>
                            <m:t>×9.8×200</m:t>
                          </m:r>
                        </m:e>
                      </m:rad>
                      <m:r>
                        <a:rPr lang="en-US" b="0" i="1" smtClean="0">
                          <a:latin typeface="Cambria Math" panose="02040503050406030204" pitchFamily="18" charset="0"/>
                        </a:rPr>
                        <m:t>=62.6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US" dirty="0"/>
              </a:p>
              <a:p>
                <a:pPr marL="342900" indent="-342900">
                  <a:buFont typeface="+mj-lt"/>
                  <a:buAutoNum type="alphaLcParenR" startAt="2"/>
                </a:pPr>
                <a:r>
                  <a:rPr lang="en-US" dirty="0"/>
                  <a:t>How long does the rock take to fall?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𝑢𝑡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𝑎𝑡</m:t>
                      </m:r>
                      <m:r>
                        <a:rPr lang="en-US" b="0" i="1" baseline="30000" smtClean="0">
                          <a:latin typeface="Cambria Math" panose="02040503050406030204" pitchFamily="18" charset="0"/>
                        </a:rPr>
                        <m:t>2</m:t>
                      </m:r>
                    </m:oMath>
                  </m:oMathPara>
                </a14:m>
                <a:endParaRPr lang="en-US" b="0" i="1" baseline="300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200=0+4.9</m:t>
                      </m:r>
                      <m:r>
                        <a:rPr lang="en-US" b="0" i="1" smtClean="0">
                          <a:latin typeface="Cambria Math" panose="02040503050406030204" pitchFamily="18" charset="0"/>
                        </a:rPr>
                        <m:t>𝑡</m:t>
                      </m:r>
                      <m:r>
                        <a:rPr lang="en-US" b="0" i="1" baseline="30000" smtClean="0">
                          <a:latin typeface="Cambria Math" panose="02040503050406030204" pitchFamily="18" charset="0"/>
                        </a:rPr>
                        <m:t>2</m:t>
                      </m:r>
                    </m:oMath>
                  </m:oMathPara>
                </a14:m>
                <a:endParaRPr lang="en-US" b="0" i="1" baseline="300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6.39 </m:t>
                      </m:r>
                      <m:r>
                        <m:rPr>
                          <m:sty m:val="p"/>
                        </m:rPr>
                        <a:rPr lang="en-US" b="0" i="0" smtClean="0">
                          <a:latin typeface="Cambria Math" panose="02040503050406030204" pitchFamily="18" charset="0"/>
                        </a:rPr>
                        <m:t>s</m:t>
                      </m:r>
                    </m:oMath>
                  </m:oMathPara>
                </a14:m>
                <a:endParaRPr lang="en-AU" dirty="0"/>
              </a:p>
              <a:p>
                <a:pPr marL="0" indent="0">
                  <a:buNone/>
                </a:pPr>
                <a:r>
                  <a:rPr lang="en-AU" dirty="0"/>
                  <a:t>c) If the hot air balloon is moving upwards at 5.00 ms-1 how long would the rock take to drop 200m?</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𝑢𝑡</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𝑎𝑡</m:t>
                      </m:r>
                      <m:r>
                        <a:rPr lang="en-US" i="1" baseline="30000">
                          <a:latin typeface="Cambria Math" panose="02040503050406030204" pitchFamily="18" charset="0"/>
                        </a:rPr>
                        <m:t>2</m:t>
                      </m:r>
                    </m:oMath>
                  </m:oMathPara>
                </a14:m>
                <a:endParaRPr lang="en-US" i="1" baseline="30000" dirty="0">
                  <a:latin typeface="Cambria Math" panose="02040503050406030204" pitchFamily="18" charset="0"/>
                </a:endParaRPr>
              </a:p>
              <a:p>
                <a:pPr marL="0" indent="0" algn="ctr">
                  <a:buNone/>
                </a:pPr>
                <a:r>
                  <a:rPr lang="en-US" dirty="0"/>
                  <a:t>200</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𝑡</m:t>
                    </m:r>
                    <m:r>
                      <a:rPr lang="en-US" i="1">
                        <a:latin typeface="Cambria Math" panose="02040503050406030204" pitchFamily="18" charset="0"/>
                      </a:rPr>
                      <m:t>+4.9</m:t>
                    </m:r>
                    <m:r>
                      <a:rPr lang="en-US" i="1">
                        <a:latin typeface="Cambria Math" panose="02040503050406030204" pitchFamily="18" charset="0"/>
                      </a:rPr>
                      <m:t>𝑡</m:t>
                    </m:r>
                    <m:r>
                      <a:rPr lang="en-US" i="1" baseline="30000">
                        <a:latin typeface="Cambria Math" panose="02040503050406030204" pitchFamily="18" charset="0"/>
                      </a:rPr>
                      <m:t>2</m:t>
                    </m:r>
                  </m:oMath>
                </a14:m>
                <a:r>
                  <a:rPr lang="en-US" i="1" baseline="30000" dirty="0">
                    <a:latin typeface="Cambria Math" panose="02040503050406030204" pitchFamily="18" charset="0"/>
                  </a:rPr>
                  <a:t> </a:t>
                </a:r>
                <a:r>
                  <a:rPr lang="en-US" i="1" dirty="0">
                    <a:latin typeface="Cambria Math" panose="02040503050406030204" pitchFamily="18" charset="0"/>
                  </a:rPr>
                  <a:t>(quadratic)</a:t>
                </a:r>
              </a:p>
              <a:p>
                <a:pPr marL="0" indent="0" algn="ctr">
                  <a:buNone/>
                </a:pPr>
                <a:r>
                  <a:rPr lang="en-US" dirty="0"/>
                  <a:t>0</a:t>
                </a:r>
                <a14:m>
                  <m:oMath xmlns:m="http://schemas.openxmlformats.org/officeDocument/2006/math">
                    <m:r>
                      <a:rPr lang="en-US" i="1">
                        <a:latin typeface="Cambria Math" panose="02040503050406030204" pitchFamily="18" charset="0"/>
                      </a:rPr>
                      <m:t>=4.9</m:t>
                    </m:r>
                    <m:r>
                      <a:rPr lang="en-US" i="1">
                        <a:latin typeface="Cambria Math" panose="02040503050406030204" pitchFamily="18" charset="0"/>
                      </a:rPr>
                      <m:t>𝑡</m:t>
                    </m:r>
                    <m:r>
                      <a:rPr lang="en-US" i="1" baseline="30000">
                        <a:latin typeface="Cambria Math" panose="02040503050406030204" pitchFamily="18" charset="0"/>
                      </a:rPr>
                      <m:t>2</m:t>
                    </m:r>
                  </m:oMath>
                </a14:m>
                <a:r>
                  <a:rPr lang="en-US" i="1" dirty="0">
                    <a:latin typeface="Cambria Math" panose="02040503050406030204" pitchFamily="18" charset="0"/>
                  </a:rPr>
                  <a:t> </a:t>
                </a:r>
                <a:r>
                  <a:rPr lang="en-US" dirty="0">
                    <a:latin typeface="Cambria Math" panose="02040503050406030204" pitchFamily="18" charset="0"/>
                  </a:rPr>
                  <a:t>-5t -200</a:t>
                </a:r>
                <a:endParaRPr lang="en-US" baseline="30000" dirty="0">
                  <a:latin typeface="Cambria Math" panose="02040503050406030204" pitchFamily="18" charset="0"/>
                </a:endParaRPr>
              </a:p>
              <a:p>
                <a:pPr marL="0" indent="0" algn="ctr">
                  <a:buNone/>
                </a:pPr>
                <a:r>
                  <a:rPr lang="en-US" dirty="0">
                    <a:latin typeface="Cambria Math" panose="02040503050406030204" pitchFamily="18" charset="0"/>
                  </a:rPr>
                  <a:t>t = 6.92 s</a:t>
                </a:r>
              </a:p>
              <a:p>
                <a:pPr marL="0" indent="0">
                  <a:buNone/>
                </a:pPr>
                <a:endParaRPr lang="en-US" i="1" baseline="30000" dirty="0">
                  <a:latin typeface="Cambria Math" panose="02040503050406030204" pitchFamily="18" charset="0"/>
                </a:endParaRPr>
              </a:p>
              <a:p>
                <a:pPr marL="0" indent="0">
                  <a:buNone/>
                </a:pPr>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00B61E9C-0E9F-4791-8F7A-3DAF3A35BA19}"/>
                  </a:ext>
                </a:extLst>
              </p:cNvPr>
              <p:cNvSpPr>
                <a:spLocks noGrp="1" noRot="1" noChangeAspect="1" noMove="1" noResize="1" noEditPoints="1" noAdjustHandles="1" noChangeArrowheads="1" noChangeShapeType="1" noTextEdit="1"/>
              </p:cNvSpPr>
              <p:nvPr>
                <p:ph idx="1"/>
              </p:nvPr>
            </p:nvSpPr>
            <p:spPr>
              <a:xfrm>
                <a:off x="685801" y="1485900"/>
                <a:ext cx="10131425" cy="4762500"/>
              </a:xfrm>
              <a:blipFill>
                <a:blip r:embed="rId2"/>
                <a:stretch>
                  <a:fillRect l="-241" t="-1024"/>
                </a:stretch>
              </a:blipFill>
            </p:spPr>
            <p:txBody>
              <a:bodyPr/>
              <a:lstStyle/>
              <a:p>
                <a:r>
                  <a:rPr lang="en-AU">
                    <a:noFill/>
                  </a:rPr>
                  <a:t> </a:t>
                </a:r>
              </a:p>
            </p:txBody>
          </p:sp>
        </mc:Fallback>
      </mc:AlternateContent>
    </p:spTree>
    <p:extLst>
      <p:ext uri="{BB962C8B-B14F-4D97-AF65-F5344CB8AC3E}">
        <p14:creationId xmlns:p14="http://schemas.microsoft.com/office/powerpoint/2010/main" val="413784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6CFD1-549C-40D1-B714-C3DE6B80986A}"/>
              </a:ext>
            </a:extLst>
          </p:cNvPr>
          <p:cNvSpPr>
            <a:spLocks noGrp="1"/>
          </p:cNvSpPr>
          <p:nvPr>
            <p:ph type="title"/>
          </p:nvPr>
        </p:nvSpPr>
        <p:spPr/>
        <p:txBody>
          <a:bodyPr/>
          <a:lstStyle/>
          <a:p>
            <a:r>
              <a:rPr lang="en-US" dirty="0"/>
              <a:t>Action at a distance</a:t>
            </a:r>
            <a:endParaRPr lang="en-AU" dirty="0"/>
          </a:p>
        </p:txBody>
      </p:sp>
      <p:sp>
        <p:nvSpPr>
          <p:cNvPr id="3" name="Content Placeholder 2">
            <a:extLst>
              <a:ext uri="{FF2B5EF4-FFF2-40B4-BE49-F238E27FC236}">
                <a16:creationId xmlns:a16="http://schemas.microsoft.com/office/drawing/2014/main" id="{6E57A6E7-10E0-43B9-96F7-07DDDC8F8644}"/>
              </a:ext>
            </a:extLst>
          </p:cNvPr>
          <p:cNvSpPr>
            <a:spLocks noGrp="1"/>
          </p:cNvSpPr>
          <p:nvPr>
            <p:ph idx="1"/>
          </p:nvPr>
        </p:nvSpPr>
        <p:spPr/>
        <p:txBody>
          <a:bodyPr>
            <a:normAutofit/>
          </a:bodyPr>
          <a:lstStyle/>
          <a:p>
            <a:pPr marL="0" indent="0">
              <a:buNone/>
            </a:pPr>
            <a:r>
              <a:rPr lang="en-AU" dirty="0"/>
              <a:t>It is inconceivable that inanimate Matter should, without the Mediation of something else, which is not material, operate upon, and affect other matter without mutual Contact…That Gravity should be innate, inherent and essential to Matter, so that one body may act upon another at a distance thro' a Vacuum, without the Mediation of any thing else, by and through which their Action and Force may be conveyed from one to another, is to me so great an Absurdity that I believe no Man who has in philosophical Matters a competent Faculty of thinking can ever fall into it. Gravity must be caused by an Agent acting constantly according to certain laws; but whether this Agent be material or immaterial, I have left to the Consideration of my readers.</a:t>
            </a:r>
          </a:p>
          <a:p>
            <a:pPr marL="0" indent="0">
              <a:buNone/>
            </a:pPr>
            <a:r>
              <a:rPr lang="en-AU" dirty="0"/>
              <a:t>— </a:t>
            </a:r>
            <a:r>
              <a:rPr lang="en-AU" i="1" dirty="0"/>
              <a:t>Isaac Newton, Letters to Bentley, 1692/3</a:t>
            </a:r>
            <a:endParaRPr lang="en-AU" dirty="0"/>
          </a:p>
          <a:p>
            <a:pPr marL="0" indent="0">
              <a:buNone/>
            </a:pPr>
            <a:r>
              <a:rPr lang="en-US" sz="1600" dirty="0"/>
              <a:t>(</a:t>
            </a:r>
            <a:r>
              <a:rPr lang="en-AU" sz="1600" dirty="0" err="1"/>
              <a:t>Berkovitz</a:t>
            </a:r>
            <a:r>
              <a:rPr lang="en-AU" sz="1600" dirty="0"/>
              <a:t>, Joseph (2008). </a:t>
            </a:r>
            <a:r>
              <a:rPr lang="en-AU" sz="1600" dirty="0">
                <a:hlinkClick r:id="rId2"/>
              </a:rPr>
              <a:t>"Action at a Distance in Quantum Mechanics"</a:t>
            </a:r>
            <a:r>
              <a:rPr lang="en-AU" sz="1600" dirty="0"/>
              <a:t>. In Edward N. </a:t>
            </a:r>
            <a:r>
              <a:rPr lang="en-AU" sz="1600" dirty="0" err="1"/>
              <a:t>Zalta</a:t>
            </a:r>
            <a:r>
              <a:rPr lang="en-AU" sz="1600" dirty="0"/>
              <a:t>. </a:t>
            </a:r>
            <a:r>
              <a:rPr lang="en-AU" sz="1600" i="1" dirty="0"/>
              <a:t>The Stanford Encyclopedia of Philosophy</a:t>
            </a:r>
            <a:r>
              <a:rPr lang="en-AU" sz="1600" dirty="0"/>
              <a:t> (Winter 2008 ed.)</a:t>
            </a:r>
          </a:p>
        </p:txBody>
      </p:sp>
    </p:spTree>
    <p:extLst>
      <p:ext uri="{BB962C8B-B14F-4D97-AF65-F5344CB8AC3E}">
        <p14:creationId xmlns:p14="http://schemas.microsoft.com/office/powerpoint/2010/main" val="3174468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8847-E4C3-4260-8B4E-30D63926E88C}"/>
              </a:ext>
            </a:extLst>
          </p:cNvPr>
          <p:cNvSpPr>
            <a:spLocks noGrp="1"/>
          </p:cNvSpPr>
          <p:nvPr>
            <p:ph type="title"/>
          </p:nvPr>
        </p:nvSpPr>
        <p:spPr/>
        <p:txBody>
          <a:bodyPr/>
          <a:lstStyle/>
          <a:p>
            <a:r>
              <a:rPr lang="en-US" dirty="0"/>
              <a:t>Field theory</a:t>
            </a:r>
            <a:endParaRPr lang="en-AU" dirty="0"/>
          </a:p>
        </p:txBody>
      </p:sp>
      <p:sp>
        <p:nvSpPr>
          <p:cNvPr id="3" name="Content Placeholder 2">
            <a:extLst>
              <a:ext uri="{FF2B5EF4-FFF2-40B4-BE49-F238E27FC236}">
                <a16:creationId xmlns:a16="http://schemas.microsoft.com/office/drawing/2014/main" id="{18A69ABA-1167-49D5-93D9-523CB303E4D9}"/>
              </a:ext>
            </a:extLst>
          </p:cNvPr>
          <p:cNvSpPr>
            <a:spLocks noGrp="1"/>
          </p:cNvSpPr>
          <p:nvPr>
            <p:ph idx="1"/>
          </p:nvPr>
        </p:nvSpPr>
        <p:spPr/>
        <p:txBody>
          <a:bodyPr anchor="t"/>
          <a:lstStyle/>
          <a:p>
            <a:r>
              <a:rPr lang="en-US" dirty="0"/>
              <a:t>Idea that mass creates a gravitational field that pulls other mass towards it at a distance</a:t>
            </a:r>
          </a:p>
          <a:p>
            <a:r>
              <a:rPr lang="en-US" dirty="0"/>
              <a:t>At any point in space the gravitational acceleration experienced by an object is equal to the sum of each of the contributions from different masses</a:t>
            </a:r>
            <a:endParaRPr lang="en-AU" dirty="0"/>
          </a:p>
        </p:txBody>
      </p:sp>
      <p:pic>
        <p:nvPicPr>
          <p:cNvPr id="1026" name="Picture 2" descr="http://2.bp.blogspot.com/-kXytxAJAsYw/TWVmv9vBBLI/AAAAAAAAAF4/b4vBDiUVX7c/s1600/VfieldTide.jpg">
            <a:extLst>
              <a:ext uri="{FF2B5EF4-FFF2-40B4-BE49-F238E27FC236}">
                <a16:creationId xmlns:a16="http://schemas.microsoft.com/office/drawing/2014/main" id="{27AE11C7-B703-465E-A32A-2725EF50E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925" y="3838575"/>
            <a:ext cx="7620000" cy="2409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7245CD-0A80-45B2-A118-07253A247679}"/>
              </a:ext>
            </a:extLst>
          </p:cNvPr>
          <p:cNvSpPr txBox="1"/>
          <p:nvPr/>
        </p:nvSpPr>
        <p:spPr>
          <a:xfrm>
            <a:off x="3174520" y="6291533"/>
            <a:ext cx="4373313" cy="261610"/>
          </a:xfrm>
          <a:prstGeom prst="rect">
            <a:avLst/>
          </a:prstGeom>
          <a:noFill/>
        </p:spPr>
        <p:txBody>
          <a:bodyPr wrap="none" rtlCol="0">
            <a:spAutoFit/>
          </a:bodyPr>
          <a:lstStyle/>
          <a:p>
            <a:r>
              <a:rPr lang="en-AU" sz="1100" dirty="0"/>
              <a:t>(http://diaryofnumbers.blogspot.com/2011/02/bill-oreilly-problem.html)</a:t>
            </a:r>
          </a:p>
        </p:txBody>
      </p:sp>
    </p:spTree>
    <p:extLst>
      <p:ext uri="{BB962C8B-B14F-4D97-AF65-F5344CB8AC3E}">
        <p14:creationId xmlns:p14="http://schemas.microsoft.com/office/powerpoint/2010/main" val="1595480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3D42-5043-407B-9537-14AECB613944}"/>
              </a:ext>
            </a:extLst>
          </p:cNvPr>
          <p:cNvSpPr>
            <a:spLocks noGrp="1"/>
          </p:cNvSpPr>
          <p:nvPr>
            <p:ph type="title"/>
          </p:nvPr>
        </p:nvSpPr>
        <p:spPr/>
        <p:txBody>
          <a:bodyPr/>
          <a:lstStyle/>
          <a:p>
            <a:r>
              <a:rPr lang="en-US" dirty="0"/>
              <a:t>Field lines</a:t>
            </a:r>
            <a:endParaRPr lang="en-AU" dirty="0"/>
          </a:p>
        </p:txBody>
      </p:sp>
      <p:sp>
        <p:nvSpPr>
          <p:cNvPr id="3" name="Content Placeholder 2">
            <a:extLst>
              <a:ext uri="{FF2B5EF4-FFF2-40B4-BE49-F238E27FC236}">
                <a16:creationId xmlns:a16="http://schemas.microsoft.com/office/drawing/2014/main" id="{B3FCB806-C72B-45BF-82FA-69AC3D063C97}"/>
              </a:ext>
            </a:extLst>
          </p:cNvPr>
          <p:cNvSpPr>
            <a:spLocks noGrp="1"/>
          </p:cNvSpPr>
          <p:nvPr>
            <p:ph idx="1"/>
          </p:nvPr>
        </p:nvSpPr>
        <p:spPr>
          <a:xfrm>
            <a:off x="685802" y="2142067"/>
            <a:ext cx="7768086" cy="3649133"/>
          </a:xfrm>
        </p:spPr>
        <p:txBody>
          <a:bodyPr anchor="t"/>
          <a:lstStyle/>
          <a:p>
            <a:r>
              <a:rPr lang="en-US" dirty="0"/>
              <a:t>Field strength increases as lines become closer together</a:t>
            </a:r>
          </a:p>
          <a:p>
            <a:r>
              <a:rPr lang="en-US" dirty="0"/>
              <a:t>At the large scale gravitational fields are radial, with field lines converging at the center of mass</a:t>
            </a:r>
          </a:p>
          <a:p>
            <a:r>
              <a:rPr lang="en-US" dirty="0"/>
              <a:t>At the small scale the field appears uniform with even spacing of “parallel” field lines</a:t>
            </a:r>
            <a:endParaRPr lang="en-AU" dirty="0"/>
          </a:p>
        </p:txBody>
      </p:sp>
      <p:grpSp>
        <p:nvGrpSpPr>
          <p:cNvPr id="5" name="Group 4">
            <a:extLst>
              <a:ext uri="{FF2B5EF4-FFF2-40B4-BE49-F238E27FC236}">
                <a16:creationId xmlns:a16="http://schemas.microsoft.com/office/drawing/2014/main" id="{A9396055-DA6F-4154-BF83-141692DACD81}"/>
              </a:ext>
            </a:extLst>
          </p:cNvPr>
          <p:cNvGrpSpPr/>
          <p:nvPr/>
        </p:nvGrpSpPr>
        <p:grpSpPr>
          <a:xfrm>
            <a:off x="8547680" y="922341"/>
            <a:ext cx="3238387" cy="5939973"/>
            <a:chOff x="8547680" y="910839"/>
            <a:chExt cx="3238387" cy="5939973"/>
          </a:xfrm>
        </p:grpSpPr>
        <p:pic>
          <p:nvPicPr>
            <p:cNvPr id="1026" name="Picture 2" descr="Image result for gravitational field lines">
              <a:extLst>
                <a:ext uri="{FF2B5EF4-FFF2-40B4-BE49-F238E27FC236}">
                  <a16:creationId xmlns:a16="http://schemas.microsoft.com/office/drawing/2014/main" id="{95CD2DBA-EC88-40BE-AF4B-25D0D3C05E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23"/>
            <a:stretch/>
          </p:blipFill>
          <p:spPr bwMode="auto">
            <a:xfrm>
              <a:off x="8694466" y="910839"/>
              <a:ext cx="2944813" cy="56014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1C5675-F861-4165-8558-86F14E14F334}"/>
                </a:ext>
              </a:extLst>
            </p:cNvPr>
            <p:cNvSpPr txBox="1"/>
            <p:nvPr/>
          </p:nvSpPr>
          <p:spPr>
            <a:xfrm>
              <a:off x="8547680" y="6512258"/>
              <a:ext cx="3238387" cy="338554"/>
            </a:xfrm>
            <a:prstGeom prst="rect">
              <a:avLst/>
            </a:prstGeom>
            <a:noFill/>
          </p:spPr>
          <p:txBody>
            <a:bodyPr wrap="none" rtlCol="0">
              <a:spAutoFit/>
            </a:bodyPr>
            <a:lstStyle/>
            <a:p>
              <a:pPr algn="ctr"/>
              <a:r>
                <a:rPr lang="en-AU" sz="800" dirty="0"/>
                <a:t>(http://www.schoolphysics.co.uk/age16-19/Mechanics/Gravitation/text/</a:t>
              </a:r>
              <a:br>
                <a:rPr lang="en-AU" sz="800" dirty="0"/>
              </a:br>
              <a:r>
                <a:rPr lang="en-AU" sz="800" dirty="0" err="1"/>
                <a:t>Gravitational_field_intensity</a:t>
              </a:r>
              <a:r>
                <a:rPr lang="en-AU" sz="800" dirty="0"/>
                <a:t>/index.html)</a:t>
              </a:r>
              <a:endParaRPr lang="en-AU" dirty="0"/>
            </a:p>
          </p:txBody>
        </p:sp>
      </p:grpSp>
    </p:spTree>
    <p:extLst>
      <p:ext uri="{BB962C8B-B14F-4D97-AF65-F5344CB8AC3E}">
        <p14:creationId xmlns:p14="http://schemas.microsoft.com/office/powerpoint/2010/main" val="1555739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AE9-6B0A-43A4-804A-448272973AF5}"/>
              </a:ext>
            </a:extLst>
          </p:cNvPr>
          <p:cNvSpPr>
            <a:spLocks noGrp="1"/>
          </p:cNvSpPr>
          <p:nvPr>
            <p:ph type="title"/>
          </p:nvPr>
        </p:nvSpPr>
        <p:spPr/>
        <p:txBody>
          <a:bodyPr/>
          <a:lstStyle/>
          <a:p>
            <a:r>
              <a:rPr lang="en-US" dirty="0"/>
              <a:t>Field strength away from the surface of the Earth</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E8ECB8-213B-4F24-8E07-0A805683DCDF}"/>
                  </a:ext>
                </a:extLst>
              </p:cNvPr>
              <p:cNvSpPr>
                <a:spLocks noGrp="1"/>
              </p:cNvSpPr>
              <p:nvPr>
                <p:ph idx="1"/>
              </p:nvPr>
            </p:nvSpPr>
            <p:spPr/>
            <p:txBody>
              <a:bodyPr anchor="t"/>
              <a:lstStyle/>
              <a:p>
                <a:pPr marL="0" indent="0">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𝑔</m:t>
                      </m:r>
                      <m:r>
                        <a:rPr lang="en-US" sz="1600" i="1">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𝐹</m:t>
                              </m:r>
                            </m:e>
                            <m:sub>
                              <m:r>
                                <a:rPr lang="en-US" sz="1600" i="1">
                                  <a:latin typeface="Cambria Math" panose="02040503050406030204" pitchFamily="18" charset="0"/>
                                </a:rPr>
                                <m:t>𝑔</m:t>
                              </m:r>
                            </m:sub>
                          </m:sSub>
                        </m:num>
                        <m:den>
                          <m:r>
                            <a:rPr lang="en-US" sz="1600" i="1">
                              <a:latin typeface="Cambria Math" panose="02040503050406030204" pitchFamily="18" charset="0"/>
                            </a:rPr>
                            <m:t>𝑚</m:t>
                          </m:r>
                        </m:den>
                      </m:f>
                      <m:r>
                        <a:rPr lang="en-US" sz="1600" i="1">
                          <a:latin typeface="Cambria Math" panose="02040503050406030204" pitchFamily="18" charset="0"/>
                        </a:rPr>
                        <m:t>=</m:t>
                      </m:r>
                      <m:r>
                        <a:rPr lang="en-US" sz="1600" i="1">
                          <a:latin typeface="Cambria Math" panose="02040503050406030204" pitchFamily="18" charset="0"/>
                        </a:rPr>
                        <m:t>𝐺</m:t>
                      </m:r>
                      <m:f>
                        <m:fPr>
                          <m:ctrlPr>
                            <a:rPr lang="en-US" sz="1600" i="1">
                              <a:latin typeface="Cambria Math" panose="02040503050406030204" pitchFamily="18" charset="0"/>
                            </a:rPr>
                          </m:ctrlPr>
                        </m:fPr>
                        <m:num>
                          <m:r>
                            <a:rPr lang="en-US" sz="1600" i="1">
                              <a:latin typeface="Cambria Math" panose="02040503050406030204" pitchFamily="18" charset="0"/>
                            </a:rPr>
                            <m:t>𝑀</m:t>
                          </m:r>
                        </m:num>
                        <m:den>
                          <m:sSup>
                            <m:sSupPr>
                              <m:ctrlPr>
                                <a:rPr lang="en-US" sz="1600" i="1">
                                  <a:latin typeface="Cambria Math" panose="02040503050406030204" pitchFamily="18" charset="0"/>
                                </a:rPr>
                              </m:ctrlPr>
                            </m:sSupPr>
                            <m:e>
                              <m:r>
                                <a:rPr lang="en-US" sz="1600" i="1">
                                  <a:latin typeface="Cambria Math" panose="02040503050406030204" pitchFamily="18" charset="0"/>
                                </a:rPr>
                                <m:t>𝑟</m:t>
                              </m:r>
                            </m:e>
                            <m:sup>
                              <m:r>
                                <a:rPr lang="en-US" sz="1600" i="1">
                                  <a:latin typeface="Cambria Math" panose="02040503050406030204" pitchFamily="18" charset="0"/>
                                </a:rPr>
                                <m:t>2</m:t>
                              </m:r>
                            </m:sup>
                          </m:sSup>
                        </m:den>
                      </m:f>
                    </m:oMath>
                  </m:oMathPara>
                </a14:m>
                <a:endParaRPr lang="en-US" dirty="0"/>
              </a:p>
              <a:p>
                <a:r>
                  <a:rPr lang="en-US" dirty="0"/>
                  <a:t>Field strength defined as the net force per unit mass at a particular point in a field</a:t>
                </a:r>
              </a:p>
              <a:p>
                <a:r>
                  <a:rPr lang="en-US" dirty="0"/>
                  <a:t>Force per unit mass is equal to acceleration</a:t>
                </a:r>
              </a:p>
              <a:p>
                <a:r>
                  <a:rPr lang="en-US" dirty="0"/>
                  <a:t>Can be used to determine field strength at points above or below the surface of the Earth, or even other large objects (moons/planets/stars)</a:t>
                </a:r>
              </a:p>
              <a:p>
                <a:r>
                  <a:rPr lang="en-US" dirty="0"/>
                  <a:t>If multiple large bodies are present simply sum the components from each one as vectors</a:t>
                </a:r>
                <a:endParaRPr lang="en-AU" dirty="0"/>
              </a:p>
            </p:txBody>
          </p:sp>
        </mc:Choice>
        <mc:Fallback xmlns="">
          <p:sp>
            <p:nvSpPr>
              <p:cNvPr id="3" name="Content Placeholder 2">
                <a:extLst>
                  <a:ext uri="{FF2B5EF4-FFF2-40B4-BE49-F238E27FC236}">
                    <a16:creationId xmlns:a16="http://schemas.microsoft.com/office/drawing/2014/main" id="{FFE8ECB8-213B-4F24-8E07-0A805683DCDF}"/>
                  </a:ext>
                </a:extLst>
              </p:cNvPr>
              <p:cNvSpPr>
                <a:spLocks noGrp="1" noRot="1" noChangeAspect="1" noMove="1" noResize="1" noEditPoints="1" noAdjustHandles="1" noChangeArrowheads="1" noChangeShapeType="1" noTextEdit="1"/>
              </p:cNvSpPr>
              <p:nvPr>
                <p:ph idx="1"/>
              </p:nvPr>
            </p:nvSpPr>
            <p:spPr>
              <a:blipFill>
                <a:blip r:embed="rId2"/>
                <a:stretch>
                  <a:fillRect l="-421"/>
                </a:stretch>
              </a:blipFill>
            </p:spPr>
            <p:txBody>
              <a:bodyPr/>
              <a:lstStyle/>
              <a:p>
                <a:r>
                  <a:rPr lang="en-AU">
                    <a:noFill/>
                  </a:rPr>
                  <a:t> </a:t>
                </a:r>
              </a:p>
            </p:txBody>
          </p:sp>
        </mc:Fallback>
      </mc:AlternateContent>
    </p:spTree>
    <p:extLst>
      <p:ext uri="{BB962C8B-B14F-4D97-AF65-F5344CB8AC3E}">
        <p14:creationId xmlns:p14="http://schemas.microsoft.com/office/powerpoint/2010/main" val="1607817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5600-5A1B-4CF5-A68D-A49DE22CBCD2}"/>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379E3-91B1-4DE1-ACD8-5EE28212C1E6}"/>
                  </a:ext>
                </a:extLst>
              </p:cNvPr>
              <p:cNvSpPr>
                <a:spLocks noGrp="1"/>
              </p:cNvSpPr>
              <p:nvPr>
                <p:ph idx="1"/>
              </p:nvPr>
            </p:nvSpPr>
            <p:spPr/>
            <p:txBody>
              <a:bodyPr anchor="t"/>
              <a:lstStyle/>
              <a:p>
                <a:r>
                  <a:rPr lang="en-US" dirty="0"/>
                  <a:t>Determine the gravitational field strength experienced by a plane at a high cruising altitude (12.5 km)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𝐺</m:t>
                      </m:r>
                      <m:f>
                        <m:fPr>
                          <m:ctrlPr>
                            <a:rPr lang="en-US" i="1">
                              <a:latin typeface="Cambria Math" panose="02040503050406030204" pitchFamily="18" charset="0"/>
                            </a:rPr>
                          </m:ctrlPr>
                        </m:fPr>
                        <m:num>
                          <m:r>
                            <a:rPr lang="en-US" i="1">
                              <a:latin typeface="Cambria Math" panose="02040503050406030204" pitchFamily="18" charset="0"/>
                            </a:rPr>
                            <m:t>𝑀</m:t>
                          </m:r>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6.67</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−11</m:t>
                          </m:r>
                        </m:sup>
                      </m:s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5.97×10</m:t>
                          </m:r>
                          <m:r>
                            <a:rPr lang="en-US" i="1" baseline="30000">
                              <a:latin typeface="Cambria Math" panose="02040503050406030204" pitchFamily="18" charset="0"/>
                              <a:ea typeface="Cambria Math" panose="02040503050406030204" pitchFamily="18" charset="0"/>
                            </a:rPr>
                            <m:t>24</m:t>
                          </m:r>
                        </m:num>
                        <m:den>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6.37×10</m:t>
                              </m:r>
                              <m:r>
                                <a:rPr lang="en-US" i="1" baseline="3000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+12500</m:t>
                              </m:r>
                            </m:e>
                          </m:d>
                          <m:r>
                            <a:rPr lang="en-US" i="1" baseline="3000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=9.78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oMath>
                  </m:oMathPara>
                </a14:m>
                <a:endParaRPr lang="en-AU" dirty="0"/>
              </a:p>
            </p:txBody>
          </p:sp>
        </mc:Choice>
        <mc:Fallback xmlns="">
          <p:sp>
            <p:nvSpPr>
              <p:cNvPr id="3" name="Content Placeholder 2">
                <a:extLst>
                  <a:ext uri="{FF2B5EF4-FFF2-40B4-BE49-F238E27FC236}">
                    <a16:creationId xmlns:a16="http://schemas.microsoft.com/office/drawing/2014/main" id="{C9B379E3-91B1-4DE1-ACD8-5EE28212C1E6}"/>
                  </a:ext>
                </a:extLst>
              </p:cNvPr>
              <p:cNvSpPr>
                <a:spLocks noGrp="1" noRot="1" noChangeAspect="1" noMove="1" noResize="1" noEditPoints="1" noAdjustHandles="1" noChangeArrowheads="1" noChangeShapeType="1" noTextEdit="1"/>
              </p:cNvSpPr>
              <p:nvPr>
                <p:ph idx="1"/>
              </p:nvPr>
            </p:nvSpPr>
            <p:spPr>
              <a:blipFill>
                <a:blip r:embed="rId2"/>
                <a:stretch>
                  <a:fillRect l="-421" t="-835"/>
                </a:stretch>
              </a:blipFill>
            </p:spPr>
            <p:txBody>
              <a:bodyPr/>
              <a:lstStyle/>
              <a:p>
                <a:r>
                  <a:rPr lang="en-AU">
                    <a:noFill/>
                  </a:rPr>
                  <a:t> </a:t>
                </a:r>
              </a:p>
            </p:txBody>
          </p:sp>
        </mc:Fallback>
      </mc:AlternateContent>
    </p:spTree>
    <p:extLst>
      <p:ext uri="{BB962C8B-B14F-4D97-AF65-F5344CB8AC3E}">
        <p14:creationId xmlns:p14="http://schemas.microsoft.com/office/powerpoint/2010/main" val="311771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80002-52A5-494F-B1B3-C40B03EA0BC8}"/>
              </a:ext>
            </a:extLst>
          </p:cNvPr>
          <p:cNvSpPr>
            <a:spLocks noGrp="1"/>
          </p:cNvSpPr>
          <p:nvPr>
            <p:ph type="title"/>
          </p:nvPr>
        </p:nvSpPr>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6A5A12-4C75-405F-854D-970F20D93B26}"/>
                  </a:ext>
                </a:extLst>
              </p:cNvPr>
              <p:cNvSpPr>
                <a:spLocks noGrp="1"/>
              </p:cNvSpPr>
              <p:nvPr>
                <p:ph idx="1"/>
              </p:nvPr>
            </p:nvSpPr>
            <p:spPr/>
            <p:txBody>
              <a:bodyPr anchor="t"/>
              <a:lstStyle/>
              <a:p>
                <a:r>
                  <a:rPr lang="en-US" dirty="0"/>
                  <a:t>What is the gravitational field strength experienced by an object directly between the Earth and Moon, 3.742 x 10</a:t>
                </a:r>
                <a:r>
                  <a:rPr lang="en-US" baseline="30000" dirty="0"/>
                  <a:t>7</a:t>
                </a:r>
                <a:r>
                  <a:rPr lang="en-US" dirty="0"/>
                  <a:t> m above the surface of the Moon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𝑔</m:t>
                      </m:r>
                      <m:r>
                        <a:rPr lang="en-US" b="0" i="1" baseline="-25000" smtClean="0">
                          <a:latin typeface="Cambria Math" panose="02040503050406030204" pitchFamily="18" charset="0"/>
                        </a:rPr>
                        <m:t>𝑡𝑜𝑡𝑎𝑙</m:t>
                      </m:r>
                      <m:r>
                        <a:rPr lang="en-US" i="1">
                          <a:latin typeface="Cambria Math" panose="02040503050406030204" pitchFamily="18" charset="0"/>
                        </a:rPr>
                        <m:t>=</m:t>
                      </m:r>
                      <m:r>
                        <a:rPr lang="en-US" i="1">
                          <a:latin typeface="Cambria Math" panose="02040503050406030204" pitchFamily="18" charset="0"/>
                        </a:rPr>
                        <m:t>𝐺</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𝑀</m:t>
                              </m:r>
                              <m:r>
                                <a:rPr lang="en-US" b="0" i="1" baseline="-25000" smtClean="0">
                                  <a:latin typeface="Cambria Math" panose="02040503050406030204" pitchFamily="18" charset="0"/>
                                </a:rPr>
                                <m:t>𝐸𝑎𝑟𝑡h</m:t>
                              </m:r>
                            </m:num>
                            <m:den>
                              <m:sSup>
                                <m:sSupPr>
                                  <m:ctrlPr>
                                    <a:rPr lang="en-US" i="1">
                                      <a:latin typeface="Cambria Math" panose="02040503050406030204" pitchFamily="18" charset="0"/>
                                    </a:rPr>
                                  </m:ctrlPr>
                                </m:sSupPr>
                                <m:e>
                                  <m:r>
                                    <a:rPr lang="en-US" i="1">
                                      <a:latin typeface="Cambria Math" panose="02040503050406030204" pitchFamily="18" charset="0"/>
                                    </a:rPr>
                                    <m:t>𝑟</m:t>
                                  </m:r>
                                  <m:r>
                                    <a:rPr lang="en-US" b="0" i="1" baseline="-25000" smtClean="0">
                                      <a:latin typeface="Cambria Math" panose="02040503050406030204" pitchFamily="18" charset="0"/>
                                    </a:rPr>
                                    <m:t>𝐸𝑎𝑟𝑡h</m:t>
                                  </m:r>
                                </m:e>
                                <m:sup>
                                  <m:r>
                                    <a:rPr lang="en-US" i="1">
                                      <a:latin typeface="Cambria Math" panose="02040503050406030204" pitchFamily="18" charset="0"/>
                                    </a:rPr>
                                    <m:t>2</m:t>
                                  </m:r>
                                </m:sup>
                              </m:sSup>
                            </m:den>
                          </m:f>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𝑀</m:t>
                              </m:r>
                              <m:r>
                                <a:rPr lang="en-US" b="0" i="1" baseline="-25000" smtClean="0">
                                  <a:latin typeface="Cambria Math" panose="02040503050406030204" pitchFamily="18" charset="0"/>
                                </a:rPr>
                                <m:t>𝑀𝑜𝑜𝑛</m:t>
                              </m:r>
                            </m:num>
                            <m:den>
                              <m:sSup>
                                <m:sSupPr>
                                  <m:ctrlPr>
                                    <a:rPr lang="en-US" i="1">
                                      <a:latin typeface="Cambria Math" panose="02040503050406030204" pitchFamily="18" charset="0"/>
                                    </a:rPr>
                                  </m:ctrlPr>
                                </m:sSupPr>
                                <m:e>
                                  <m:r>
                                    <a:rPr lang="en-US" i="1">
                                      <a:latin typeface="Cambria Math" panose="02040503050406030204" pitchFamily="18" charset="0"/>
                                    </a:rPr>
                                    <m:t>𝑟</m:t>
                                  </m:r>
                                  <m:r>
                                    <a:rPr lang="en-US" i="1" baseline="-25000">
                                      <a:latin typeface="Cambria Math" panose="02040503050406030204" pitchFamily="18" charset="0"/>
                                    </a:rPr>
                                    <m:t>𝑀𝑜𝑜𝑛</m:t>
                                  </m:r>
                                </m:e>
                                <m:sup>
                                  <m:r>
                                    <a:rPr lang="en-US" i="1">
                                      <a:latin typeface="Cambria Math" panose="02040503050406030204" pitchFamily="18" charset="0"/>
                                    </a:rPr>
                                    <m:t>2</m:t>
                                  </m:r>
                                </m:sup>
                              </m:sSup>
                            </m:den>
                          </m:f>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𝑔</m:t>
                      </m:r>
                      <m:r>
                        <a:rPr lang="en-US" i="1" baseline="-25000">
                          <a:latin typeface="Cambria Math" panose="02040503050406030204" pitchFamily="18" charset="0"/>
                        </a:rPr>
                        <m:t>𝑡𝑜𝑡𝑎𝑙</m:t>
                      </m:r>
                      <m:r>
                        <a:rPr lang="en-US" b="0" i="1" smtClean="0">
                          <a:latin typeface="Cambria Math" panose="02040503050406030204" pitchFamily="18" charset="0"/>
                        </a:rPr>
                        <m:t>=</m:t>
                      </m:r>
                      <m:r>
                        <a:rPr lang="en-US" i="1">
                          <a:latin typeface="Cambria Math" panose="02040503050406030204" pitchFamily="18" charset="0"/>
                        </a:rPr>
                        <m:t>𝐺</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5.97</m:t>
                              </m:r>
                              <m:r>
                                <a:rPr lang="en-US" b="0" i="1" smtClean="0">
                                  <a:latin typeface="Cambria Math" panose="02040503050406030204" pitchFamily="18" charset="0"/>
                                  <a:ea typeface="Cambria Math" panose="02040503050406030204" pitchFamily="18" charset="0"/>
                                </a:rPr>
                                <m:t>×10</m:t>
                              </m:r>
                              <m:r>
                                <a:rPr lang="en-US" b="0" i="1" baseline="30000" smtClean="0">
                                  <a:latin typeface="Cambria Math" panose="02040503050406030204" pitchFamily="18" charset="0"/>
                                  <a:ea typeface="Cambria Math" panose="02040503050406030204" pitchFamily="18" charset="0"/>
                                </a:rPr>
                                <m:t>24</m:t>
                              </m:r>
                            </m:num>
                            <m:den>
                              <m:d>
                                <m:dPr>
                                  <m:ctrlPr>
                                    <a:rPr lang="en-US" i="1">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3.84×10</m:t>
                                  </m:r>
                                  <m:r>
                                    <a:rPr lang="en-US" b="0" i="1" baseline="30000"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rPr>
                                    <m:t>−(3.742</m:t>
                                  </m:r>
                                  <m:r>
                                    <a:rPr lang="en-US" i="1">
                                      <a:latin typeface="Cambria Math" panose="02040503050406030204" pitchFamily="18" charset="0"/>
                                      <a:ea typeface="Cambria Math" panose="02040503050406030204" pitchFamily="18" charset="0"/>
                                    </a:rPr>
                                    <m:t>×10</m:t>
                                  </m:r>
                                  <m:r>
                                    <a:rPr lang="en-US" i="1" baseline="30000">
                                      <a:latin typeface="Cambria Math" panose="02040503050406030204" pitchFamily="18" charset="0"/>
                                      <a:ea typeface="Cambria Math" panose="02040503050406030204" pitchFamily="18" charset="0"/>
                                    </a:rPr>
                                    <m:t>7</m:t>
                                  </m:r>
                                  <m:r>
                                    <a:rPr lang="en-US" i="1">
                                      <a:latin typeface="Cambria Math" panose="02040503050406030204" pitchFamily="18" charset="0"/>
                                      <a:ea typeface="Cambria Math" panose="02040503050406030204" pitchFamily="18" charset="0"/>
                                    </a:rPr>
                                    <m:t>+1.74×10</m:t>
                                  </m:r>
                                  <m:r>
                                    <a:rPr lang="en-US" i="1" baseline="3000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e>
                              </m:d>
                              <m:r>
                                <a:rPr lang="en-US" b="0" i="1" baseline="30000" smtClean="0">
                                  <a:latin typeface="Cambria Math" panose="02040503050406030204" pitchFamily="18" charset="0"/>
                                </a:rPr>
                                <m:t>2</m:t>
                              </m:r>
                            </m:den>
                          </m:f>
                          <m:r>
                            <a:rPr lang="en-US">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7.35</m:t>
                              </m:r>
                              <m:r>
                                <a:rPr lang="en-US" b="0" i="1" smtClean="0">
                                  <a:latin typeface="Cambria Math" panose="02040503050406030204" pitchFamily="18" charset="0"/>
                                  <a:ea typeface="Cambria Math" panose="02040503050406030204" pitchFamily="18" charset="0"/>
                                </a:rPr>
                                <m:t>×10</m:t>
                              </m:r>
                              <m:r>
                                <a:rPr lang="en-US" b="0" i="1" baseline="30000" smtClean="0">
                                  <a:latin typeface="Cambria Math" panose="02040503050406030204" pitchFamily="18" charset="0"/>
                                  <a:ea typeface="Cambria Math" panose="02040503050406030204" pitchFamily="18" charset="0"/>
                                </a:rPr>
                                <m:t>22</m:t>
                              </m:r>
                            </m:num>
                            <m:den>
                              <m:sSup>
                                <m:sSupPr>
                                  <m:ctrlPr>
                                    <a:rPr lang="en-US" i="1">
                                      <a:latin typeface="Cambria Math" panose="02040503050406030204" pitchFamily="18" charset="0"/>
                                    </a:rPr>
                                  </m:ctrlPr>
                                </m:sSupPr>
                                <m:e>
                                  <m:r>
                                    <a:rPr lang="en-US" b="0" i="1" smtClean="0">
                                      <a:latin typeface="Cambria Math" panose="02040503050406030204" pitchFamily="18" charset="0"/>
                                    </a:rPr>
                                    <m:t>(3.742</m:t>
                                  </m:r>
                                  <m:r>
                                    <a:rPr lang="en-US" b="0" i="1" smtClean="0">
                                      <a:latin typeface="Cambria Math" panose="02040503050406030204" pitchFamily="18" charset="0"/>
                                      <a:ea typeface="Cambria Math" panose="02040503050406030204" pitchFamily="18" charset="0"/>
                                    </a:rPr>
                                    <m:t>×10</m:t>
                                  </m:r>
                                  <m:r>
                                    <a:rPr lang="en-US" b="0" i="1" baseline="30000" smtClean="0">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ea typeface="Cambria Math" panose="02040503050406030204" pitchFamily="18" charset="0"/>
                                    </a:rPr>
                                    <m:t>+1.74×10</m:t>
                                  </m:r>
                                  <m:r>
                                    <a:rPr lang="en-US" b="0" i="1" baseline="30000"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rPr>
                                    <m:t>)</m:t>
                                  </m:r>
                                </m:e>
                                <m:sup>
                                  <m:r>
                                    <a:rPr lang="en-US" i="1">
                                      <a:latin typeface="Cambria Math" panose="02040503050406030204" pitchFamily="18" charset="0"/>
                                    </a:rPr>
                                    <m:t>2</m:t>
                                  </m:r>
                                </m:sup>
                              </m:sSup>
                            </m:den>
                          </m:f>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𝑔</m:t>
                      </m:r>
                      <m:r>
                        <a:rPr lang="en-US" i="1" baseline="-25000">
                          <a:latin typeface="Cambria Math" panose="02040503050406030204" pitchFamily="18" charset="0"/>
                        </a:rPr>
                        <m:t>𝑡𝑜𝑡𝑎𝑙</m:t>
                      </m:r>
                      <m:r>
                        <a:rPr lang="en-US" i="1">
                          <a:latin typeface="Cambria Math" panose="02040503050406030204" pitchFamily="18" charset="0"/>
                        </a:rPr>
                        <m:t>=</m:t>
                      </m:r>
                      <m:r>
                        <a:rPr lang="en-US" i="1">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4.79</m:t>
                          </m:r>
                          <m:r>
                            <a:rPr lang="en-US" b="0" i="1" smtClean="0">
                              <a:latin typeface="Cambria Math" panose="02040503050406030204" pitchFamily="18" charset="0"/>
                              <a:ea typeface="Cambria Math" panose="02040503050406030204" pitchFamily="18" charset="0"/>
                            </a:rPr>
                            <m:t>×10</m:t>
                          </m:r>
                          <m:r>
                            <a:rPr lang="en-US" b="0" i="1" baseline="30000" smtClean="0">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ea typeface="Cambria Math" panose="02040503050406030204" pitchFamily="18" charset="0"/>
                            </a:rPr>
                            <m:t>−4.79×10</m:t>
                          </m:r>
                          <m:r>
                            <a:rPr lang="en-US" b="0" i="1" baseline="30000" smtClean="0">
                              <a:latin typeface="Cambria Math" panose="02040503050406030204" pitchFamily="18" charset="0"/>
                              <a:ea typeface="Cambria Math" panose="02040503050406030204" pitchFamily="18" charset="0"/>
                            </a:rPr>
                            <m:t>7</m:t>
                          </m:r>
                        </m:e>
                      </m:d>
                    </m:oMath>
                  </m:oMathPara>
                </a14:m>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𝑔</m:t>
                      </m:r>
                      <m:r>
                        <a:rPr lang="en-US" i="1" baseline="-25000">
                          <a:latin typeface="Cambria Math" panose="02040503050406030204" pitchFamily="18" charset="0"/>
                        </a:rPr>
                        <m:t>𝑡𝑜𝑡𝑎𝑙</m:t>
                      </m:r>
                      <m:r>
                        <a:rPr lang="en-US" i="1">
                          <a:latin typeface="Cambria Math" panose="02040503050406030204" pitchFamily="18" charset="0"/>
                        </a:rPr>
                        <m:t>=</m:t>
                      </m:r>
                      <m:r>
                        <a:rPr lang="en-US" b="0" i="1" smtClean="0">
                          <a:latin typeface="Cambria Math" panose="02040503050406030204" pitchFamily="18" charset="0"/>
                        </a:rPr>
                        <m:t>0 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m:oMathPara>
                </a14:m>
                <a:endParaRPr lang="en-AU" dirty="0"/>
              </a:p>
            </p:txBody>
          </p:sp>
        </mc:Choice>
        <mc:Fallback xmlns="">
          <p:sp>
            <p:nvSpPr>
              <p:cNvPr id="3" name="Content Placeholder 2">
                <a:extLst>
                  <a:ext uri="{FF2B5EF4-FFF2-40B4-BE49-F238E27FC236}">
                    <a16:creationId xmlns:a16="http://schemas.microsoft.com/office/drawing/2014/main" id="{286A5A12-4C75-405F-854D-970F20D93B26}"/>
                  </a:ext>
                </a:extLst>
              </p:cNvPr>
              <p:cNvSpPr>
                <a:spLocks noGrp="1" noRot="1" noChangeAspect="1" noMove="1" noResize="1" noEditPoints="1" noAdjustHandles="1" noChangeArrowheads="1" noChangeShapeType="1" noTextEdit="1"/>
              </p:cNvSpPr>
              <p:nvPr>
                <p:ph idx="1"/>
              </p:nvPr>
            </p:nvSpPr>
            <p:spPr>
              <a:blipFill>
                <a:blip r:embed="rId2"/>
                <a:stretch>
                  <a:fillRect l="-421" t="-835"/>
                </a:stretch>
              </a:blipFill>
            </p:spPr>
            <p:txBody>
              <a:bodyPr/>
              <a:lstStyle/>
              <a:p>
                <a:r>
                  <a:rPr lang="en-AU">
                    <a:noFill/>
                  </a:rPr>
                  <a:t> </a:t>
                </a:r>
              </a:p>
            </p:txBody>
          </p:sp>
        </mc:Fallback>
      </mc:AlternateContent>
    </p:spTree>
    <p:extLst>
      <p:ext uri="{BB962C8B-B14F-4D97-AF65-F5344CB8AC3E}">
        <p14:creationId xmlns:p14="http://schemas.microsoft.com/office/powerpoint/2010/main" val="1615934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3503-812A-4B3A-A88E-2D9E9A9D99AB}"/>
              </a:ext>
            </a:extLst>
          </p:cNvPr>
          <p:cNvSpPr>
            <a:spLocks noGrp="1"/>
          </p:cNvSpPr>
          <p:nvPr>
            <p:ph type="title"/>
          </p:nvPr>
        </p:nvSpPr>
        <p:spPr/>
        <p:txBody>
          <a:bodyPr/>
          <a:lstStyle/>
          <a:p>
            <a:r>
              <a:rPr lang="en-US" dirty="0"/>
              <a:t>Kepler’s laws of planetary motion</a:t>
            </a:r>
            <a:endParaRPr lang="en-AU" dirty="0"/>
          </a:p>
        </p:txBody>
      </p:sp>
      <p:sp>
        <p:nvSpPr>
          <p:cNvPr id="3" name="Content Placeholder 2">
            <a:extLst>
              <a:ext uri="{FF2B5EF4-FFF2-40B4-BE49-F238E27FC236}">
                <a16:creationId xmlns:a16="http://schemas.microsoft.com/office/drawing/2014/main" id="{08DC0687-2469-4CB3-BCCB-B4F125119C88}"/>
              </a:ext>
            </a:extLst>
          </p:cNvPr>
          <p:cNvSpPr>
            <a:spLocks noGrp="1"/>
          </p:cNvSpPr>
          <p:nvPr>
            <p:ph idx="1"/>
          </p:nvPr>
        </p:nvSpPr>
        <p:spPr>
          <a:xfrm>
            <a:off x="685801" y="2142067"/>
            <a:ext cx="10306049" cy="3960283"/>
          </a:xfrm>
        </p:spPr>
        <p:txBody>
          <a:bodyPr anchor="t">
            <a:normAutofit/>
          </a:bodyPr>
          <a:lstStyle/>
          <a:p>
            <a:pPr marL="0" indent="0">
              <a:buNone/>
            </a:pPr>
            <a:r>
              <a:rPr lang="en-US" dirty="0"/>
              <a:t>Describe the motion of planets around the Sun, extend to any satellite</a:t>
            </a:r>
          </a:p>
          <a:p>
            <a:pPr marL="342900" indent="-342900">
              <a:buFont typeface="+mj-lt"/>
              <a:buAutoNum type="arabicPeriod"/>
            </a:pPr>
            <a:r>
              <a:rPr lang="en-US" dirty="0"/>
              <a:t>The orbit of a planet is an ellipse with the Sun at one of the two foci</a:t>
            </a:r>
          </a:p>
          <a:p>
            <a:pPr marL="342900" indent="-342900">
              <a:buFont typeface="+mj-lt"/>
              <a:buAutoNum type="arabicPeriod"/>
            </a:pPr>
            <a:r>
              <a:rPr lang="en-US" dirty="0"/>
              <a:t>A line segment joining a planet and the Sun sweeps out equal areas during equal intervals of time</a:t>
            </a:r>
          </a:p>
          <a:p>
            <a:pPr marL="342900" indent="-342900">
              <a:buFont typeface="+mj-lt"/>
              <a:buAutoNum type="arabicPeriod"/>
            </a:pPr>
            <a:r>
              <a:rPr lang="en-US" dirty="0"/>
              <a:t>The square of the orbital period of a planet is proportional to the cube of the semi-major axis of its orbit</a:t>
            </a:r>
          </a:p>
          <a:p>
            <a:pPr marL="342900" indent="-342900">
              <a:buFont typeface="+mj-lt"/>
              <a:buAutoNum type="arabicPeriod"/>
            </a:pPr>
            <a:endParaRPr lang="en-US" dirty="0"/>
          </a:p>
          <a:p>
            <a:pPr marL="0" indent="0">
              <a:buNone/>
            </a:pPr>
            <a:r>
              <a:rPr lang="en-US" dirty="0"/>
              <a:t>For our purposes we generally ignore the first two, pretending that the</a:t>
            </a:r>
            <a:br>
              <a:rPr lang="en-US" dirty="0"/>
            </a:br>
            <a:r>
              <a:rPr lang="en-US" dirty="0"/>
              <a:t>orbits are circular with the object travelling at constant speed</a:t>
            </a:r>
          </a:p>
          <a:p>
            <a:pPr marL="0" indent="0">
              <a:buNone/>
            </a:pPr>
            <a:r>
              <a:rPr lang="en-US" dirty="0"/>
              <a:t>This simplifies the third law to:</a:t>
            </a:r>
          </a:p>
          <a:p>
            <a:pPr marL="342900" indent="-342900">
              <a:buFont typeface="+mj-lt"/>
              <a:buAutoNum type="arabicPeriod" startAt="3"/>
            </a:pPr>
            <a:r>
              <a:rPr lang="en-US" dirty="0"/>
              <a:t>The square of the orbital period of a planet is proportional to the cube of </a:t>
            </a:r>
            <a:br>
              <a:rPr lang="en-US" dirty="0"/>
            </a:br>
            <a:r>
              <a:rPr lang="en-US" dirty="0"/>
              <a:t>the radius of its orbit</a:t>
            </a:r>
            <a:endParaRPr lang="en-AU" dirty="0"/>
          </a:p>
        </p:txBody>
      </p:sp>
      <p:grpSp>
        <p:nvGrpSpPr>
          <p:cNvPr id="5" name="Group 4">
            <a:extLst>
              <a:ext uri="{FF2B5EF4-FFF2-40B4-BE49-F238E27FC236}">
                <a16:creationId xmlns:a16="http://schemas.microsoft.com/office/drawing/2014/main" id="{5F445917-200B-4142-AE12-F425CB0E70A0}"/>
              </a:ext>
            </a:extLst>
          </p:cNvPr>
          <p:cNvGrpSpPr/>
          <p:nvPr/>
        </p:nvGrpSpPr>
        <p:grpSpPr>
          <a:xfrm>
            <a:off x="8070851" y="3848101"/>
            <a:ext cx="4033112" cy="2933244"/>
            <a:chOff x="8159749" y="3852863"/>
            <a:chExt cx="3461613" cy="2528431"/>
          </a:xfrm>
        </p:grpSpPr>
        <p:pic>
          <p:nvPicPr>
            <p:cNvPr id="1026" name="Picture 2" descr="https://upload.wikimedia.org/wikipedia/commons/thumb/6/69/Kepler-second-law.gif/220px-Kepler-second-law.gif">
              <a:extLst>
                <a:ext uri="{FF2B5EF4-FFF2-40B4-BE49-F238E27FC236}">
                  <a16:creationId xmlns:a16="http://schemas.microsoft.com/office/drawing/2014/main" id="{D1060A07-F556-424F-A365-5153C24D1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749" y="3852863"/>
              <a:ext cx="3461613" cy="2312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E5FE11-0B67-41DC-8F8B-E0BBB082CCAA}"/>
                </a:ext>
              </a:extLst>
            </p:cNvPr>
            <p:cNvSpPr txBox="1"/>
            <p:nvPr/>
          </p:nvSpPr>
          <p:spPr>
            <a:xfrm>
              <a:off x="8299414" y="6165850"/>
              <a:ext cx="3182281" cy="215444"/>
            </a:xfrm>
            <a:prstGeom prst="rect">
              <a:avLst/>
            </a:prstGeom>
            <a:noFill/>
          </p:spPr>
          <p:txBody>
            <a:bodyPr wrap="none" rtlCol="0">
              <a:spAutoFit/>
            </a:bodyPr>
            <a:lstStyle/>
            <a:p>
              <a:r>
                <a:rPr lang="en-AU" sz="800" dirty="0"/>
                <a:t>(https://en.wikipedia.org/wiki/Kepler%27s_laws_of_planetary_motion)</a:t>
              </a:r>
            </a:p>
          </p:txBody>
        </p:sp>
      </p:grpSp>
    </p:spTree>
    <p:extLst>
      <p:ext uri="{BB962C8B-B14F-4D97-AF65-F5344CB8AC3E}">
        <p14:creationId xmlns:p14="http://schemas.microsoft.com/office/powerpoint/2010/main" val="3934339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B2A1-6D17-48F0-858E-AAB0B50B28F0}"/>
              </a:ext>
            </a:extLst>
          </p:cNvPr>
          <p:cNvSpPr>
            <a:spLocks noGrp="1"/>
          </p:cNvSpPr>
          <p:nvPr>
            <p:ph type="title"/>
          </p:nvPr>
        </p:nvSpPr>
        <p:spPr/>
        <p:txBody>
          <a:bodyPr/>
          <a:lstStyle/>
          <a:p>
            <a:r>
              <a:rPr lang="en-US" dirty="0"/>
              <a:t>Derivation of simplified Kepler’s third law equation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704669-AA8C-4E25-A391-BC3B76F0E507}"/>
                  </a:ext>
                </a:extLst>
              </p:cNvPr>
              <p:cNvSpPr>
                <a:spLocks noGrp="1"/>
              </p:cNvSpPr>
              <p:nvPr>
                <p:ph idx="1"/>
              </p:nvPr>
            </p:nvSpPr>
            <p:spPr>
              <a:xfrm>
                <a:off x="685801" y="1924051"/>
                <a:ext cx="10131425" cy="4768850"/>
              </a:xfrm>
            </p:spPr>
            <p:txBody>
              <a:bodyPr anchor="t">
                <a:normAutofit fontScale="92500" lnSpcReduction="10000"/>
              </a:bodyPr>
              <a:lstStyle/>
              <a:p>
                <a:r>
                  <a:rPr lang="en-US" dirty="0"/>
                  <a:t>An orbit is circular motion caused by gravity so two equations can be combined</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2</m:t>
                            </m:r>
                          </m:sup>
                        </m:sSup>
                      </m:num>
                      <m:den>
                        <m:r>
                          <a:rPr lang="en-US" i="1">
                            <a:latin typeface="Cambria Math" panose="02040503050406030204" pitchFamily="18" charset="0"/>
                          </a:rPr>
                          <m:t>𝑟</m:t>
                        </m:r>
                      </m:den>
                    </m:f>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𝑔</m:t>
                        </m:r>
                      </m:sub>
                    </m:sSub>
                    <m:r>
                      <a:rPr lang="en-US" i="1">
                        <a:latin typeface="Cambria Math" panose="02040503050406030204" pitchFamily="18" charset="0"/>
                      </a:rPr>
                      <m:t>=</m:t>
                    </m:r>
                    <m:r>
                      <a:rPr lang="en-US" i="1">
                        <a:latin typeface="Cambria Math" panose="02040503050406030204" pitchFamily="18" charset="0"/>
                      </a:rPr>
                      <m:t>𝐺</m:t>
                    </m:r>
                    <m:f>
                      <m:fPr>
                        <m:ctrlPr>
                          <a:rPr lang="en-US" i="1">
                            <a:latin typeface="Cambria Math" panose="02040503050406030204" pitchFamily="18" charset="0"/>
                          </a:rPr>
                        </m:ctrlPr>
                      </m:fPr>
                      <m:num>
                        <m:r>
                          <a:rPr lang="en-US" b="0" i="1" smtClean="0">
                            <a:latin typeface="Cambria Math" panose="02040503050406030204" pitchFamily="18" charset="0"/>
                          </a:rPr>
                          <m:t>𝑚𝑀</m:t>
                        </m:r>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den>
                    </m:f>
                  </m:oMath>
                </a14:m>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𝑚</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2</m:t>
                              </m:r>
                            </m:sup>
                          </m:sSup>
                        </m:num>
                        <m:den>
                          <m:r>
                            <a:rPr lang="en-US" i="1">
                              <a:latin typeface="Cambria Math" panose="02040503050406030204" pitchFamily="18" charset="0"/>
                            </a:rPr>
                            <m:t>𝑟</m:t>
                          </m:r>
                        </m:den>
                      </m:f>
                      <m:r>
                        <a:rPr lang="en-US" b="0" i="1" smtClean="0">
                          <a:latin typeface="Cambria Math" panose="02040503050406030204" pitchFamily="18" charset="0"/>
                        </a:rPr>
                        <m:t>=</m:t>
                      </m:r>
                      <m:r>
                        <a:rPr lang="en-US" i="1">
                          <a:latin typeface="Cambria Math" panose="02040503050406030204" pitchFamily="18" charset="0"/>
                        </a:rPr>
                        <m:t>𝐺</m:t>
                      </m:r>
                      <m:f>
                        <m:fPr>
                          <m:ctrlPr>
                            <a:rPr lang="en-US" i="1">
                              <a:latin typeface="Cambria Math" panose="02040503050406030204" pitchFamily="18" charset="0"/>
                            </a:rPr>
                          </m:ctrlPr>
                        </m:fPr>
                        <m:num>
                          <m:r>
                            <a:rPr lang="en-US" b="0" i="1" smtClean="0">
                              <a:latin typeface="Cambria Math" panose="02040503050406030204" pitchFamily="18" charset="0"/>
                            </a:rPr>
                            <m:t>𝑚𝑀</m:t>
                          </m:r>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den>
                      </m:f>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baseline="30000"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𝐺</m:t>
                      </m:r>
                      <m:f>
                        <m:fPr>
                          <m:ctrlPr>
                            <a:rPr lang="en-US" i="1">
                              <a:latin typeface="Cambria Math" panose="02040503050406030204" pitchFamily="18" charset="0"/>
                            </a:rPr>
                          </m:ctrlPr>
                        </m:fPr>
                        <m:num>
                          <m:r>
                            <a:rPr lang="en-US" i="1">
                              <a:latin typeface="Cambria Math" panose="02040503050406030204" pitchFamily="18" charset="0"/>
                            </a:rPr>
                            <m:t>𝑀</m:t>
                          </m:r>
                        </m:num>
                        <m:den>
                          <m:r>
                            <a:rPr lang="en-US" b="0" i="1" smtClean="0">
                              <a:latin typeface="Cambria Math" panose="02040503050406030204" pitchFamily="18" charset="0"/>
                            </a:rPr>
                            <m:t>𝑟</m:t>
                          </m:r>
                        </m:den>
                      </m:f>
                    </m:oMath>
                  </m:oMathPara>
                </a14:m>
                <a:endParaRPr lang="en-US" dirty="0"/>
              </a:p>
              <a:p>
                <a:pPr marL="0" indent="0" algn="ctr">
                  <a:buNone/>
                </a:pPr>
                <a:r>
                  <a:rPr lang="en-US" dirty="0"/>
                  <a:t>recalling that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num>
                      <m:den>
                        <m:r>
                          <a:rPr lang="en-US" i="1">
                            <a:latin typeface="Cambria Math" panose="02040503050406030204" pitchFamily="18" charset="0"/>
                          </a:rPr>
                          <m:t>𝑇</m:t>
                        </m:r>
                      </m:den>
                    </m:f>
                  </m:oMath>
                </a14:m>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4</m:t>
                          </m:r>
                          <m:r>
                            <a:rPr lang="en-US" i="1">
                              <a:latin typeface="Cambria Math" panose="02040503050406030204" pitchFamily="18" charset="0"/>
                              <a:ea typeface="Cambria Math" panose="02040503050406030204" pitchFamily="18" charset="0"/>
                            </a:rPr>
                            <m:t>𝜋</m:t>
                          </m:r>
                          <m:r>
                            <a:rPr lang="en-US" b="0" i="1" baseline="30000"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r>
                            <a:rPr lang="en-US" b="0" i="1" baseline="30000" smtClean="0">
                              <a:latin typeface="Cambria Math" panose="02040503050406030204" pitchFamily="18" charset="0"/>
                              <a:ea typeface="Cambria Math" panose="02040503050406030204" pitchFamily="18" charset="0"/>
                            </a:rPr>
                            <m:t>2</m:t>
                          </m:r>
                        </m:num>
                        <m:den>
                          <m:r>
                            <a:rPr lang="en-US" i="1">
                              <a:latin typeface="Cambria Math" panose="02040503050406030204" pitchFamily="18" charset="0"/>
                            </a:rPr>
                            <m:t>𝑇</m:t>
                          </m:r>
                          <m:r>
                            <a:rPr lang="en-US" b="0" i="1" baseline="30000" smtClean="0">
                              <a:latin typeface="Cambria Math" panose="02040503050406030204" pitchFamily="18" charset="0"/>
                            </a:rPr>
                            <m:t>2</m:t>
                          </m:r>
                        </m:den>
                      </m:f>
                      <m:r>
                        <a:rPr lang="en-US" i="1">
                          <a:latin typeface="Cambria Math" panose="02040503050406030204" pitchFamily="18" charset="0"/>
                        </a:rPr>
                        <m:t> =</m:t>
                      </m:r>
                      <m:r>
                        <a:rPr lang="en-US" i="1">
                          <a:latin typeface="Cambria Math" panose="02040503050406030204" pitchFamily="18" charset="0"/>
                        </a:rPr>
                        <m:t>𝐺</m:t>
                      </m:r>
                      <m:f>
                        <m:fPr>
                          <m:ctrlPr>
                            <a:rPr lang="en-US" i="1">
                              <a:latin typeface="Cambria Math" panose="02040503050406030204" pitchFamily="18" charset="0"/>
                            </a:rPr>
                          </m:ctrlPr>
                        </m:fPr>
                        <m:num>
                          <m:r>
                            <a:rPr lang="en-US" i="1">
                              <a:latin typeface="Cambria Math" panose="02040503050406030204" pitchFamily="18" charset="0"/>
                            </a:rPr>
                            <m:t>𝑀</m:t>
                          </m:r>
                        </m:num>
                        <m:den>
                          <m:r>
                            <a:rPr lang="en-US" i="1">
                              <a:latin typeface="Cambria Math" panose="02040503050406030204" pitchFamily="18" charset="0"/>
                            </a:rPr>
                            <m:t>𝑟</m:t>
                          </m:r>
                        </m:den>
                      </m:f>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m:t>
                          </m:r>
                          <m:r>
                            <a:rPr lang="en-US" i="1" baseline="3000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r>
                            <a:rPr lang="en-US" b="0" i="1" baseline="30000"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𝐺𝑀</m:t>
                          </m:r>
                        </m:den>
                      </m:f>
                      <m:r>
                        <a:rPr lang="en-US" i="1">
                          <a:latin typeface="Cambria Math" panose="02040503050406030204" pitchFamily="18" charset="0"/>
                        </a:rPr>
                        <m:t> =</m:t>
                      </m:r>
                      <m:r>
                        <a:rPr lang="en-US" b="0" i="1" smtClean="0">
                          <a:latin typeface="Cambria Math" panose="02040503050406030204" pitchFamily="18" charset="0"/>
                        </a:rPr>
                        <m:t>𝑇</m:t>
                      </m:r>
                      <m:r>
                        <a:rPr lang="en-US" b="0" i="1" baseline="30000" smtClean="0">
                          <a:latin typeface="Cambria Math" panose="02040503050406030204" pitchFamily="18" charset="0"/>
                        </a:rPr>
                        <m:t>2</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baseline="30000" smtClean="0">
                          <a:latin typeface="Cambria Math" panose="02040503050406030204" pitchFamily="18" charset="0"/>
                        </a:rPr>
                        <m:t>2</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m:t>
                          </m:r>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ea typeface="Cambria Math" panose="02040503050406030204" pitchFamily="18" charset="0"/>
                            </a:rPr>
                            <m:t>𝐺𝑀</m:t>
                          </m:r>
                        </m:den>
                      </m:f>
                      <m:r>
                        <a:rPr lang="en-US" b="0" i="1" smtClean="0">
                          <a:latin typeface="Cambria Math" panose="02040503050406030204" pitchFamily="18" charset="0"/>
                          <a:ea typeface="Cambria Math" panose="02040503050406030204" pitchFamily="18" charset="0"/>
                        </a:rPr>
                        <m:t>𝑟</m:t>
                      </m:r>
                      <m:r>
                        <a:rPr lang="en-US" b="0" i="1" baseline="30000" smtClean="0">
                          <a:latin typeface="Cambria Math" panose="02040503050406030204" pitchFamily="18" charset="0"/>
                          <a:ea typeface="Cambria Math" panose="02040503050406030204" pitchFamily="18" charset="0"/>
                        </a:rPr>
                        <m:t>3</m:t>
                      </m:r>
                    </m:oMath>
                  </m:oMathPara>
                </a14:m>
                <a:endParaRPr lang="en-US" baseline="30000" dirty="0"/>
              </a:p>
              <a:p>
                <a:pPr marL="342900" indent="-342900">
                  <a:buFont typeface="+mj-lt"/>
                  <a:buAutoNum type="arabicPeriod" startAt="3"/>
                </a:pPr>
                <a:r>
                  <a:rPr lang="en-US" dirty="0"/>
                  <a:t>The square of the orbital period of a planet is proportional to the cube of the radius of its orbit</a:t>
                </a:r>
                <a:endParaRPr lang="en-AU" dirty="0"/>
              </a:p>
            </p:txBody>
          </p:sp>
        </mc:Choice>
        <mc:Fallback xmlns="">
          <p:sp>
            <p:nvSpPr>
              <p:cNvPr id="3" name="Content Placeholder 2">
                <a:extLst>
                  <a:ext uri="{FF2B5EF4-FFF2-40B4-BE49-F238E27FC236}">
                    <a16:creationId xmlns:a16="http://schemas.microsoft.com/office/drawing/2014/main" id="{BF704669-AA8C-4E25-A391-BC3B76F0E507}"/>
                  </a:ext>
                </a:extLst>
              </p:cNvPr>
              <p:cNvSpPr>
                <a:spLocks noGrp="1" noRot="1" noChangeAspect="1" noMove="1" noResize="1" noEditPoints="1" noAdjustHandles="1" noChangeArrowheads="1" noChangeShapeType="1" noTextEdit="1"/>
              </p:cNvSpPr>
              <p:nvPr>
                <p:ph idx="1"/>
              </p:nvPr>
            </p:nvSpPr>
            <p:spPr>
              <a:xfrm>
                <a:off x="685801" y="1924051"/>
                <a:ext cx="10131425" cy="4768850"/>
              </a:xfrm>
              <a:blipFill>
                <a:blip r:embed="rId2"/>
                <a:stretch>
                  <a:fillRect l="-421" t="-1023" b="-767"/>
                </a:stretch>
              </a:blipFill>
            </p:spPr>
            <p:txBody>
              <a:bodyPr/>
              <a:lstStyle/>
              <a:p>
                <a:r>
                  <a:rPr lang="en-AU">
                    <a:noFill/>
                  </a:rPr>
                  <a:t> </a:t>
                </a:r>
              </a:p>
            </p:txBody>
          </p:sp>
        </mc:Fallback>
      </mc:AlternateContent>
      <p:grpSp>
        <p:nvGrpSpPr>
          <p:cNvPr id="7" name="Group 6">
            <a:extLst>
              <a:ext uri="{FF2B5EF4-FFF2-40B4-BE49-F238E27FC236}">
                <a16:creationId xmlns:a16="http://schemas.microsoft.com/office/drawing/2014/main" id="{6BF16E41-FC24-40D4-8083-7A77777EE152}"/>
              </a:ext>
            </a:extLst>
          </p:cNvPr>
          <p:cNvGrpSpPr/>
          <p:nvPr/>
        </p:nvGrpSpPr>
        <p:grpSpPr>
          <a:xfrm>
            <a:off x="6364515" y="3534229"/>
            <a:ext cx="5141684" cy="1200329"/>
            <a:chOff x="6364515" y="3534229"/>
            <a:chExt cx="5141684" cy="1200329"/>
          </a:xfrm>
        </p:grpSpPr>
        <p:sp>
          <p:nvSpPr>
            <p:cNvPr id="4" name="TextBox 3">
              <a:extLst>
                <a:ext uri="{FF2B5EF4-FFF2-40B4-BE49-F238E27FC236}">
                  <a16:creationId xmlns:a16="http://schemas.microsoft.com/office/drawing/2014/main" id="{1E94068D-648F-45EB-BAAA-2D51224E5772}"/>
                </a:ext>
              </a:extLst>
            </p:cNvPr>
            <p:cNvSpPr txBox="1"/>
            <p:nvPr/>
          </p:nvSpPr>
          <p:spPr>
            <a:xfrm>
              <a:off x="7953829" y="3534229"/>
              <a:ext cx="3552370" cy="1200329"/>
            </a:xfrm>
            <a:prstGeom prst="rect">
              <a:avLst/>
            </a:prstGeom>
            <a:noFill/>
          </p:spPr>
          <p:txBody>
            <a:bodyPr wrap="square" rtlCol="0">
              <a:spAutoFit/>
            </a:bodyPr>
            <a:lstStyle/>
            <a:p>
              <a:r>
                <a:rPr lang="en-US" dirty="0"/>
                <a:t>This equation is useful in its own right as a shortcut that eliminates mass of the orbiting object, but it isn’t on the datasheet</a:t>
              </a:r>
              <a:endParaRPr lang="en-AU" dirty="0"/>
            </a:p>
          </p:txBody>
        </p:sp>
        <p:cxnSp>
          <p:nvCxnSpPr>
            <p:cNvPr id="6" name="Straight Arrow Connector 5">
              <a:extLst>
                <a:ext uri="{FF2B5EF4-FFF2-40B4-BE49-F238E27FC236}">
                  <a16:creationId xmlns:a16="http://schemas.microsoft.com/office/drawing/2014/main" id="{E2AEE75F-B7AE-4B4D-9F37-BBCFDC7140A2}"/>
                </a:ext>
              </a:extLst>
            </p:cNvPr>
            <p:cNvCxnSpPr>
              <a:stCxn id="4" idx="1"/>
            </p:cNvCxnSpPr>
            <p:nvPr/>
          </p:nvCxnSpPr>
          <p:spPr>
            <a:xfrm flipH="1" flipV="1">
              <a:off x="6364515" y="3780972"/>
              <a:ext cx="1589314" cy="3534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462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CCE7-F493-4BE0-98DE-A5585E2E7C95}"/>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8BCB2E-1933-431C-AF8C-36B73505759D}"/>
                  </a:ext>
                </a:extLst>
              </p:cNvPr>
              <p:cNvSpPr>
                <a:spLocks noGrp="1"/>
              </p:cNvSpPr>
              <p:nvPr>
                <p:ph idx="1"/>
              </p:nvPr>
            </p:nvSpPr>
            <p:spPr/>
            <p:txBody>
              <a:bodyPr anchor="t"/>
              <a:lstStyle/>
              <a:p>
                <a:r>
                  <a:rPr lang="en-US" dirty="0"/>
                  <a:t>What radius do geostationary satellites (T=1 day) orbit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𝑇</m:t>
                      </m:r>
                      <m:r>
                        <a:rPr lang="en-US" i="1" baseline="30000">
                          <a:latin typeface="Cambria Math" panose="02040503050406030204" pitchFamily="18" charset="0"/>
                        </a:rPr>
                        <m:t>2</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m:t>
                          </m:r>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ea typeface="Cambria Math" panose="02040503050406030204" pitchFamily="18" charset="0"/>
                            </a:rPr>
                            <m:t>𝐺𝑀</m:t>
                          </m:r>
                        </m:den>
                      </m:f>
                      <m:r>
                        <a:rPr lang="en-US" i="1">
                          <a:latin typeface="Cambria Math" panose="02040503050406030204" pitchFamily="18" charset="0"/>
                          <a:ea typeface="Cambria Math" panose="02040503050406030204" pitchFamily="18" charset="0"/>
                        </a:rPr>
                        <m:t>𝑟</m:t>
                      </m:r>
                      <m:r>
                        <a:rPr lang="en-US" i="1" baseline="30000">
                          <a:latin typeface="Cambria Math" panose="02040503050406030204" pitchFamily="18" charset="0"/>
                          <a:ea typeface="Cambria Math" panose="02040503050406030204" pitchFamily="18" charset="0"/>
                        </a:rPr>
                        <m:t>3</m:t>
                      </m:r>
                    </m:oMath>
                  </m:oMathPara>
                </a14:m>
                <a:endParaRPr lang="en-US" baseline="30000" dirty="0"/>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24</m:t>
                          </m:r>
                          <m:r>
                            <a:rPr lang="en-US" b="0" i="1" smtClean="0">
                              <a:latin typeface="Cambria Math" panose="02040503050406030204" pitchFamily="18" charset="0"/>
                              <a:ea typeface="Cambria Math" panose="02040503050406030204" pitchFamily="18" charset="0"/>
                            </a:rPr>
                            <m:t>×60×60</m:t>
                          </m:r>
                        </m:e>
                      </m:d>
                      <m:r>
                        <a:rPr lang="en-US" i="1" baseline="30000">
                          <a:latin typeface="Cambria Math" panose="02040503050406030204" pitchFamily="18" charset="0"/>
                        </a:rPr>
                        <m:t>2</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m:t>
                          </m:r>
                          <m:r>
                            <a:rPr lang="en-US" i="1" baseline="3000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6.67×</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−11</m:t>
                              </m:r>
                            </m:sup>
                          </m:sSup>
                          <m:r>
                            <a:rPr lang="en-US" b="0" i="1" smtClean="0">
                              <a:latin typeface="Cambria Math" panose="02040503050406030204" pitchFamily="18" charset="0"/>
                              <a:ea typeface="Cambria Math" panose="02040503050406030204" pitchFamily="18" charset="0"/>
                            </a:rPr>
                            <m:t>×5.97×10</m:t>
                          </m:r>
                          <m:r>
                            <a:rPr lang="en-US" b="0" i="1" baseline="30000" smtClean="0">
                              <a:latin typeface="Cambria Math" panose="02040503050406030204" pitchFamily="18" charset="0"/>
                              <a:ea typeface="Cambria Math" panose="02040503050406030204" pitchFamily="18" charset="0"/>
                            </a:rPr>
                            <m:t>24</m:t>
                          </m:r>
                        </m:den>
                      </m:f>
                      <m:r>
                        <a:rPr lang="en-US" i="1">
                          <a:latin typeface="Cambria Math" panose="02040503050406030204" pitchFamily="18" charset="0"/>
                          <a:ea typeface="Cambria Math" panose="02040503050406030204" pitchFamily="18" charset="0"/>
                        </a:rPr>
                        <m:t>𝑟</m:t>
                      </m:r>
                      <m:r>
                        <a:rPr lang="en-US" i="1" baseline="30000">
                          <a:latin typeface="Cambria Math" panose="02040503050406030204" pitchFamily="18" charset="0"/>
                          <a:ea typeface="Cambria Math" panose="02040503050406030204" pitchFamily="18" charset="0"/>
                        </a:rPr>
                        <m:t>3</m:t>
                      </m:r>
                    </m:oMath>
                  </m:oMathPara>
                </a14:m>
                <a:endParaRPr lang="en-US" i="1" baseline="300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=42200000 </m:t>
                      </m:r>
                      <m:r>
                        <a:rPr lang="en-US" b="0" i="1" smtClean="0">
                          <a:latin typeface="Cambria Math" panose="02040503050406030204" pitchFamily="18" charset="0"/>
                          <a:ea typeface="Cambria Math" panose="02040503050406030204" pitchFamily="18" charset="0"/>
                        </a:rPr>
                        <m:t>𝑚</m:t>
                      </m:r>
                    </m:oMath>
                  </m:oMathPara>
                </a14:m>
                <a:endParaRPr lang="en-US" dirty="0"/>
              </a:p>
              <a:p>
                <a:endParaRPr lang="en-AU" dirty="0"/>
              </a:p>
            </p:txBody>
          </p:sp>
        </mc:Choice>
        <mc:Fallback xmlns="">
          <p:sp>
            <p:nvSpPr>
              <p:cNvPr id="3" name="Content Placeholder 2">
                <a:extLst>
                  <a:ext uri="{FF2B5EF4-FFF2-40B4-BE49-F238E27FC236}">
                    <a16:creationId xmlns:a16="http://schemas.microsoft.com/office/drawing/2014/main" id="{278BCB2E-1933-431C-AF8C-36B73505759D}"/>
                  </a:ext>
                </a:extLst>
              </p:cNvPr>
              <p:cNvSpPr>
                <a:spLocks noGrp="1" noRot="1" noChangeAspect="1" noMove="1" noResize="1" noEditPoints="1" noAdjustHandles="1" noChangeArrowheads="1" noChangeShapeType="1" noTextEdit="1"/>
              </p:cNvSpPr>
              <p:nvPr>
                <p:ph idx="1"/>
              </p:nvPr>
            </p:nvSpPr>
            <p:spPr>
              <a:blipFill>
                <a:blip r:embed="rId2"/>
                <a:stretch>
                  <a:fillRect l="-421" t="-835"/>
                </a:stretch>
              </a:blipFill>
            </p:spPr>
            <p:txBody>
              <a:bodyPr/>
              <a:lstStyle/>
              <a:p>
                <a:r>
                  <a:rPr lang="en-AU">
                    <a:noFill/>
                  </a:rPr>
                  <a:t> </a:t>
                </a:r>
              </a:p>
            </p:txBody>
          </p:sp>
        </mc:Fallback>
      </mc:AlternateContent>
    </p:spTree>
    <p:extLst>
      <p:ext uri="{BB962C8B-B14F-4D97-AF65-F5344CB8AC3E}">
        <p14:creationId xmlns:p14="http://schemas.microsoft.com/office/powerpoint/2010/main" val="2306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9717-3A83-4B90-9B9A-13FCACBB80F7}"/>
              </a:ext>
            </a:extLst>
          </p:cNvPr>
          <p:cNvSpPr>
            <a:spLocks noGrp="1"/>
          </p:cNvSpPr>
          <p:nvPr>
            <p:ph type="title"/>
          </p:nvPr>
        </p:nvSpPr>
        <p:spPr/>
        <p:txBody>
          <a:bodyPr anchor="t"/>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292EC7-B96B-49F0-8F6E-D6428E9AD698}"/>
                  </a:ext>
                </a:extLst>
              </p:cNvPr>
              <p:cNvSpPr>
                <a:spLocks noGrp="1"/>
              </p:cNvSpPr>
              <p:nvPr>
                <p:ph idx="1"/>
              </p:nvPr>
            </p:nvSpPr>
            <p:spPr>
              <a:xfrm>
                <a:off x="685801" y="1204686"/>
                <a:ext cx="10131425" cy="5493657"/>
              </a:xfrm>
            </p:spPr>
            <p:txBody>
              <a:bodyPr anchor="t"/>
              <a:lstStyle/>
              <a:p>
                <a:pPr marL="0" indent="0">
                  <a:buNone/>
                </a:pPr>
                <a:r>
                  <a:rPr lang="en-US" dirty="0"/>
                  <a:t>The planet Mars has a diameter of 6800 km. A satellite is in orbit 5000 km above the planet’s surface traveling at a speed of 7100 m s</a:t>
                </a:r>
                <a:r>
                  <a:rPr lang="en-US" baseline="30000" dirty="0"/>
                  <a:t>-1</a:t>
                </a:r>
                <a:r>
                  <a:rPr lang="en-US" dirty="0"/>
                  <a:t>.</a:t>
                </a:r>
              </a:p>
              <a:p>
                <a:r>
                  <a:rPr lang="en-US" dirty="0"/>
                  <a:t>How long does it take to orbit?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𝑝𝑒𝑟𝑖𝑚𝑒𝑡𝑒𝑟</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3400+5000</m:t>
                          </m:r>
                        </m:e>
                      </m:d>
                      <m:r>
                        <a:rPr lang="en-US" b="0" i="1" smtClean="0">
                          <a:latin typeface="Cambria Math" panose="02040503050406030204" pitchFamily="18" charset="0"/>
                          <a:ea typeface="Cambria Math" panose="02040503050406030204" pitchFamily="18" charset="0"/>
                        </a:rPr>
                        <m:t>=52778766 </m:t>
                      </m:r>
                      <m:r>
                        <a:rPr lang="en-US" b="0" i="1" smtClean="0">
                          <a:latin typeface="Cambria Math" panose="02040503050406030204" pitchFamily="18" charset="0"/>
                          <a:ea typeface="Cambria Math" panose="02040503050406030204" pitchFamily="18" charset="0"/>
                        </a:rPr>
                        <m:t>𝑚</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𝑡𝑖𝑚𝑒</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𝑑𝑖𝑠𝑡𝑎𝑛𝑐𝑒</m:t>
                          </m:r>
                        </m:num>
                        <m:den>
                          <m:r>
                            <a:rPr lang="en-US" b="0" i="1" smtClean="0">
                              <a:latin typeface="Cambria Math" panose="02040503050406030204" pitchFamily="18" charset="0"/>
                              <a:ea typeface="Cambria Math" panose="02040503050406030204" pitchFamily="18" charset="0"/>
                            </a:rPr>
                            <m:t>𝑠𝑝𝑒𝑒𝑑</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52778766</m:t>
                          </m:r>
                        </m:num>
                        <m:den>
                          <m:r>
                            <a:rPr lang="en-US" b="0" i="1" smtClean="0">
                              <a:latin typeface="Cambria Math" panose="02040503050406030204" pitchFamily="18" charset="0"/>
                              <a:ea typeface="Cambria Math" panose="02040503050406030204" pitchFamily="18" charset="0"/>
                            </a:rPr>
                            <m:t>7100</m:t>
                          </m:r>
                        </m:den>
                      </m:f>
                      <m:r>
                        <a:rPr lang="en-US" b="0" i="1" smtClean="0">
                          <a:latin typeface="Cambria Math" panose="02040503050406030204" pitchFamily="18" charset="0"/>
                          <a:ea typeface="Cambria Math" panose="02040503050406030204" pitchFamily="18" charset="0"/>
                        </a:rPr>
                        <m:t>=7430 </m:t>
                      </m:r>
                      <m:r>
                        <a:rPr lang="en-US" b="0" i="1" smtClean="0">
                          <a:latin typeface="Cambria Math" panose="02040503050406030204" pitchFamily="18" charset="0"/>
                          <a:ea typeface="Cambria Math" panose="02040503050406030204" pitchFamily="18" charset="0"/>
                        </a:rPr>
                        <m:t>𝑠</m:t>
                      </m:r>
                    </m:oMath>
                  </m:oMathPara>
                </a14:m>
                <a:endParaRPr lang="en-US" dirty="0"/>
              </a:p>
              <a:p>
                <a:r>
                  <a:rPr lang="en-US" dirty="0"/>
                  <a:t>What is the centripetal acceleration needed at this speed?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𝑟</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7100</m:t>
                              </m:r>
                            </m:e>
                            <m:sup>
                              <m:r>
                                <a:rPr lang="en-US" b="0" i="1" smtClean="0">
                                  <a:latin typeface="Cambria Math" panose="02040503050406030204" pitchFamily="18" charset="0"/>
                                </a:rPr>
                                <m:t>2</m:t>
                              </m:r>
                            </m:sup>
                          </m:sSup>
                        </m:num>
                        <m:den>
                          <m:r>
                            <a:rPr lang="en-US" b="0" i="1" smtClean="0">
                              <a:latin typeface="Cambria Math" panose="02040503050406030204" pitchFamily="18" charset="0"/>
                            </a:rPr>
                            <m:t>8400000</m:t>
                          </m:r>
                        </m:den>
                      </m:f>
                      <m:r>
                        <a:rPr lang="en-US" b="0" i="1" smtClean="0">
                          <a:latin typeface="Cambria Math" panose="02040503050406030204" pitchFamily="18" charset="0"/>
                        </a:rPr>
                        <m:t>=6.00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𝑡𝑜𝑤𝑎𝑟𝑑𝑠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𝑐𝑒𝑛𝑡𝑒𝑟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𝑀𝑎𝑟𝑠</m:t>
                      </m:r>
                    </m:oMath>
                  </m:oMathPara>
                </a14:m>
                <a:endParaRPr lang="en-US" dirty="0"/>
              </a:p>
              <a:p>
                <a:r>
                  <a:rPr lang="en-US" dirty="0"/>
                  <a:t>What is the acceleration due to gravity at this distance? (Mass of Mars = 6.42 x 10</a:t>
                </a:r>
                <a:r>
                  <a:rPr lang="en-US" baseline="30000" dirty="0"/>
                  <a:t>23</a:t>
                </a:r>
                <a:r>
                  <a:rPr lang="en-US" dirty="0"/>
                  <a:t> kg)</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𝑀𝑎𝑟𝑠</m:t>
                          </m:r>
                          <m:r>
                            <a:rPr lang="en-US" b="0" i="1" smtClean="0">
                              <a:latin typeface="Cambria Math" panose="02040503050406030204" pitchFamily="18" charset="0"/>
                            </a:rPr>
                            <m:t> </m:t>
                          </m:r>
                          <m:r>
                            <a:rPr lang="en-US" b="0" i="1" smtClean="0">
                              <a:latin typeface="Cambria Math" panose="02040503050406030204" pitchFamily="18" charset="0"/>
                            </a:rPr>
                            <m:t>𝑠𝑎𝑡</m:t>
                          </m:r>
                        </m:sub>
                      </m:sSub>
                      <m:r>
                        <a:rPr lang="en-US" i="1">
                          <a:latin typeface="Cambria Math" panose="02040503050406030204" pitchFamily="18" charset="0"/>
                        </a:rPr>
                        <m:t>=</m:t>
                      </m:r>
                      <m:r>
                        <a:rPr lang="en-US" i="1">
                          <a:latin typeface="Cambria Math" panose="02040503050406030204" pitchFamily="18" charset="0"/>
                        </a:rPr>
                        <m:t>𝐺</m:t>
                      </m:r>
                      <m:f>
                        <m:fPr>
                          <m:ctrlPr>
                            <a:rPr lang="en-US" i="1">
                              <a:latin typeface="Cambria Math" panose="02040503050406030204" pitchFamily="18" charset="0"/>
                            </a:rPr>
                          </m:ctrlPr>
                        </m:fPr>
                        <m:num>
                          <m:r>
                            <a:rPr lang="en-US" b="0" i="1" smtClean="0">
                              <a:latin typeface="Cambria Math" panose="02040503050406030204" pitchFamily="18" charset="0"/>
                            </a:rPr>
                            <m:t>𝑀</m:t>
                          </m:r>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den>
                      </m:f>
                      <m:r>
                        <a:rPr lang="en-US" b="0" i="1" smtClean="0">
                          <a:latin typeface="Cambria Math" panose="02040503050406030204" pitchFamily="18" charset="0"/>
                        </a:rPr>
                        <m:t>=6.67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−11</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6.42×10</m:t>
                          </m:r>
                          <m:r>
                            <a:rPr lang="en-US" b="0" i="1" baseline="30000" smtClean="0">
                              <a:latin typeface="Cambria Math" panose="02040503050406030204" pitchFamily="18" charset="0"/>
                              <a:ea typeface="Cambria Math" panose="02040503050406030204" pitchFamily="18" charset="0"/>
                            </a:rPr>
                            <m:t>23</m:t>
                          </m:r>
                        </m:num>
                        <m:den>
                          <m:r>
                            <a:rPr lang="en-US" b="0" i="1" smtClean="0">
                              <a:latin typeface="Cambria Math" panose="02040503050406030204" pitchFamily="18" charset="0"/>
                              <a:ea typeface="Cambria Math" panose="02040503050406030204" pitchFamily="18" charset="0"/>
                            </a:rPr>
                            <m:t>8400000</m:t>
                          </m:r>
                          <m:r>
                            <a:rPr lang="en-US" b="0" i="1" baseline="30000"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=0.607</m:t>
                      </m:r>
                      <m:r>
                        <a:rPr lang="en-US" i="1">
                          <a:latin typeface="Cambria Math" panose="02040503050406030204" pitchFamily="18" charset="0"/>
                        </a:rPr>
                        <m:t>𝑚</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 </m:t>
                      </m:r>
                      <m:r>
                        <a:rPr lang="en-US" i="1">
                          <a:latin typeface="Cambria Math" panose="02040503050406030204" pitchFamily="18" charset="0"/>
                        </a:rPr>
                        <m:t>𝑡𝑜𝑤𝑎𝑟𝑑𝑠</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𝑐𝑒𝑛𝑡𝑒𝑟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𝑀𝑎𝑟𝑠</m:t>
                      </m:r>
                    </m:oMath>
                  </m:oMathPara>
                </a14:m>
                <a:endParaRPr lang="en-US" dirty="0"/>
              </a:p>
              <a:p>
                <a:r>
                  <a:rPr lang="en-US" dirty="0"/>
                  <a:t>Will it remain in that orbit?</a:t>
                </a:r>
              </a:p>
              <a:p>
                <a:pPr marL="0" indent="0">
                  <a:buNone/>
                </a:pPr>
                <a:r>
                  <a:rPr lang="en-US" dirty="0"/>
                  <a:t>No, the acceleration due to gravity is insufficient so it will move to a higher orbit or leave orbit</a:t>
                </a:r>
                <a:endParaRPr lang="en-AU" dirty="0"/>
              </a:p>
            </p:txBody>
          </p:sp>
        </mc:Choice>
        <mc:Fallback xmlns="">
          <p:sp>
            <p:nvSpPr>
              <p:cNvPr id="3" name="Content Placeholder 2">
                <a:extLst>
                  <a:ext uri="{FF2B5EF4-FFF2-40B4-BE49-F238E27FC236}">
                    <a16:creationId xmlns:a16="http://schemas.microsoft.com/office/drawing/2014/main" id="{2B292EC7-B96B-49F0-8F6E-D6428E9AD698}"/>
                  </a:ext>
                </a:extLst>
              </p:cNvPr>
              <p:cNvSpPr>
                <a:spLocks noGrp="1" noRot="1" noChangeAspect="1" noMove="1" noResize="1" noEditPoints="1" noAdjustHandles="1" noChangeArrowheads="1" noChangeShapeType="1" noTextEdit="1"/>
              </p:cNvSpPr>
              <p:nvPr>
                <p:ph idx="1"/>
              </p:nvPr>
            </p:nvSpPr>
            <p:spPr>
              <a:xfrm>
                <a:off x="685801" y="1204686"/>
                <a:ext cx="10131425" cy="5493657"/>
              </a:xfrm>
              <a:blipFill>
                <a:blip r:embed="rId2"/>
                <a:stretch>
                  <a:fillRect l="-542" t="-666"/>
                </a:stretch>
              </a:blipFill>
            </p:spPr>
            <p:txBody>
              <a:bodyPr/>
              <a:lstStyle/>
              <a:p>
                <a:r>
                  <a:rPr lang="en-AU">
                    <a:noFill/>
                  </a:rPr>
                  <a:t> </a:t>
                </a:r>
              </a:p>
            </p:txBody>
          </p:sp>
        </mc:Fallback>
      </mc:AlternateContent>
    </p:spTree>
    <p:extLst>
      <p:ext uri="{BB962C8B-B14F-4D97-AF65-F5344CB8AC3E}">
        <p14:creationId xmlns:p14="http://schemas.microsoft.com/office/powerpoint/2010/main" val="235275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7DD6-7B47-4351-9E19-AFF031B64466}"/>
              </a:ext>
            </a:extLst>
          </p:cNvPr>
          <p:cNvSpPr>
            <a:spLocks noGrp="1"/>
          </p:cNvSpPr>
          <p:nvPr>
            <p:ph type="title"/>
          </p:nvPr>
        </p:nvSpPr>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2AF5E1-38EF-461F-B922-BD79BB2B0FB1}"/>
                  </a:ext>
                </a:extLst>
              </p:cNvPr>
              <p:cNvSpPr>
                <a:spLocks noGrp="1"/>
              </p:cNvSpPr>
              <p:nvPr>
                <p:ph idx="1"/>
              </p:nvPr>
            </p:nvSpPr>
            <p:spPr>
              <a:xfrm>
                <a:off x="685801" y="2142067"/>
                <a:ext cx="10131425" cy="4287488"/>
              </a:xfrm>
            </p:spPr>
            <p:txBody>
              <a:bodyPr anchor="t">
                <a:normAutofit fontScale="92500"/>
              </a:bodyPr>
              <a:lstStyle/>
              <a:p>
                <a:pPr marL="0" indent="0">
                  <a:buNone/>
                </a:pPr>
                <a:r>
                  <a:rPr lang="en-US" dirty="0"/>
                  <a:t>A rocket takes off vertically upwards at 15.0 ms</a:t>
                </a:r>
                <a:r>
                  <a:rPr lang="en-US" baseline="30000" dirty="0"/>
                  <a:t>-1</a:t>
                </a:r>
                <a:r>
                  <a:rPr lang="en-US" dirty="0"/>
                  <a:t> .</a:t>
                </a:r>
              </a:p>
              <a:p>
                <a:pPr marL="342900" indent="-342900">
                  <a:buFont typeface="+mj-lt"/>
                  <a:buAutoNum type="alphaLcParenR"/>
                </a:pPr>
                <a:r>
                  <a:rPr lang="en-US" dirty="0"/>
                  <a:t>What is the maximum height reached by the rocket?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r>
                        <a:rPr lang="en-US" i="1" baseline="30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𝑢</m:t>
                      </m:r>
                      <m:r>
                        <a:rPr lang="en-US" i="1" baseline="30000">
                          <a:latin typeface="Cambria Math" panose="02040503050406030204" pitchFamily="18" charset="0"/>
                        </a:rPr>
                        <m:t>2</m:t>
                      </m:r>
                      <m:r>
                        <a:rPr lang="en-US" i="1">
                          <a:latin typeface="Cambria Math" panose="02040503050406030204" pitchFamily="18" charset="0"/>
                        </a:rPr>
                        <m:t>+2</m:t>
                      </m:r>
                      <m:r>
                        <a:rPr lang="en-US" i="1">
                          <a:latin typeface="Cambria Math" panose="02040503050406030204" pitchFamily="18" charset="0"/>
                        </a:rPr>
                        <m:t>𝑎𝑠</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0=15</m:t>
                      </m:r>
                      <m:r>
                        <a:rPr lang="en-US" b="0" i="1" baseline="30000" smtClean="0">
                          <a:latin typeface="Cambria Math" panose="02040503050406030204" pitchFamily="18" charset="0"/>
                        </a:rPr>
                        <m:t>2</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×−9.8</m:t>
                      </m:r>
                      <m:r>
                        <a:rPr lang="en-US" b="0" i="1" smtClean="0">
                          <a:latin typeface="Cambria Math" panose="02040503050406030204" pitchFamily="18" charset="0"/>
                          <a:ea typeface="Cambria Math" panose="02040503050406030204" pitchFamily="18" charset="0"/>
                        </a:rPr>
                        <m:t>𝑠</m:t>
                      </m:r>
                    </m:oMath>
                  </m:oMathPara>
                </a14:m>
                <a:endParaRPr lang="en-US" b="0"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=11.5 </m:t>
                    </m:r>
                    <m:r>
                      <a:rPr lang="en-US" b="0" i="1" smtClean="0">
                        <a:latin typeface="Cambria Math" panose="02040503050406030204" pitchFamily="18" charset="0"/>
                        <a:ea typeface="Cambria Math" panose="02040503050406030204" pitchFamily="18" charset="0"/>
                      </a:rPr>
                      <m:t>𝑚</m:t>
                    </m:r>
                  </m:oMath>
                </a14:m>
                <a:r>
                  <a:rPr lang="en-US" dirty="0"/>
                  <a:t> </a:t>
                </a:r>
              </a:p>
              <a:p>
                <a:pPr marL="342900" indent="-342900">
                  <a:buFont typeface="+mj-lt"/>
                  <a:buAutoNum type="alphaLcParenR" startAt="2"/>
                </a:pPr>
                <a:r>
                  <a:rPr lang="en-US" dirty="0"/>
                  <a:t>How long will the rocket take to fall back to its original position?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𝑢</m:t>
                          </m:r>
                        </m:num>
                        <m:den>
                          <m:r>
                            <a:rPr lang="en-US" b="0" i="1" smtClean="0">
                              <a:latin typeface="Cambria Math" panose="02040503050406030204" pitchFamily="18" charset="0"/>
                            </a:rPr>
                            <m:t>𝑡</m:t>
                          </m:r>
                        </m:den>
                      </m:f>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m:t>
                      </m:r>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15</m:t>
                          </m:r>
                        </m:num>
                        <m:den>
                          <m:r>
                            <a:rPr lang="en-US" i="1">
                              <a:latin typeface="Cambria Math" panose="02040503050406030204" pitchFamily="18" charset="0"/>
                            </a:rPr>
                            <m:t>𝑡</m:t>
                          </m:r>
                          <m:r>
                            <a:rPr lang="en-US" b="0" i="1" baseline="-25000" smtClean="0">
                              <a:latin typeface="Cambria Math" panose="02040503050406030204" pitchFamily="18" charset="0"/>
                            </a:rPr>
                            <m:t>𝑢𝑝</m:t>
                          </m:r>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baseline="-25000" smtClean="0">
                          <a:latin typeface="Cambria Math" panose="02040503050406030204" pitchFamily="18" charset="0"/>
                        </a:rPr>
                        <m:t>𝑢𝑝</m:t>
                      </m:r>
                      <m:r>
                        <a:rPr lang="en-US" b="0" i="1" smtClean="0">
                          <a:latin typeface="Cambria Math" panose="02040503050406030204" pitchFamily="18" charset="0"/>
                        </a:rPr>
                        <m:t>=1.53 </m:t>
                      </m:r>
                      <m:r>
                        <a:rPr lang="en-US" b="0" i="1" smtClean="0">
                          <a:latin typeface="Cambria Math" panose="02040503050406030204" pitchFamily="18" charset="0"/>
                        </a:rPr>
                        <m:t>𝑠</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=2</m:t>
                      </m:r>
                      <m:r>
                        <m:rPr>
                          <m:sty m:val="p"/>
                        </m:rPr>
                        <a:rPr lang="en-US" b="0" i="0" smtClean="0">
                          <a:latin typeface="Cambria Math" panose="02040503050406030204" pitchFamily="18" charset="0"/>
                        </a:rPr>
                        <m:t>tup</m:t>
                      </m:r>
                      <m:r>
                        <a:rPr lang="en-US" b="0" i="0" smtClean="0">
                          <a:latin typeface="Cambria Math" panose="02040503050406030204" pitchFamily="18" charset="0"/>
                        </a:rPr>
                        <m:t>=3.06 </m:t>
                      </m:r>
                      <m:r>
                        <m:rPr>
                          <m:sty m:val="p"/>
                        </m:rPr>
                        <a:rPr lang="en-US" b="0" i="0" smtClean="0">
                          <a:latin typeface="Cambria Math" panose="02040503050406030204" pitchFamily="18" charset="0"/>
                        </a:rPr>
                        <m:t>s</m:t>
                      </m:r>
                    </m:oMath>
                  </m:oMathPara>
                </a14:m>
                <a:endParaRPr lang="en-US" b="0" dirty="0"/>
              </a:p>
            </p:txBody>
          </p:sp>
        </mc:Choice>
        <mc:Fallback xmlns="">
          <p:sp>
            <p:nvSpPr>
              <p:cNvPr id="3" name="Content Placeholder 2">
                <a:extLst>
                  <a:ext uri="{FF2B5EF4-FFF2-40B4-BE49-F238E27FC236}">
                    <a16:creationId xmlns:a16="http://schemas.microsoft.com/office/drawing/2014/main" id="{F32AF5E1-38EF-461F-B922-BD79BB2B0FB1}"/>
                  </a:ext>
                </a:extLst>
              </p:cNvPr>
              <p:cNvSpPr>
                <a:spLocks noGrp="1" noRot="1" noChangeAspect="1" noMove="1" noResize="1" noEditPoints="1" noAdjustHandles="1" noChangeArrowheads="1" noChangeShapeType="1" noTextEdit="1"/>
              </p:cNvSpPr>
              <p:nvPr>
                <p:ph idx="1"/>
              </p:nvPr>
            </p:nvSpPr>
            <p:spPr>
              <a:xfrm>
                <a:off x="685801" y="2142067"/>
                <a:ext cx="10131425" cy="4287488"/>
              </a:xfrm>
              <a:blipFill>
                <a:blip r:embed="rId2"/>
                <a:stretch>
                  <a:fillRect l="-421" t="-426"/>
                </a:stretch>
              </a:blipFill>
            </p:spPr>
            <p:txBody>
              <a:bodyPr/>
              <a:lstStyle/>
              <a:p>
                <a:r>
                  <a:rPr lang="en-AU">
                    <a:noFill/>
                  </a:rPr>
                  <a:t> </a:t>
                </a:r>
              </a:p>
            </p:txBody>
          </p:sp>
        </mc:Fallback>
      </mc:AlternateContent>
    </p:spTree>
    <p:extLst>
      <p:ext uri="{BB962C8B-B14F-4D97-AF65-F5344CB8AC3E}">
        <p14:creationId xmlns:p14="http://schemas.microsoft.com/office/powerpoint/2010/main" val="44746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A777-8F9A-4151-9E84-DA961EF51AED}"/>
              </a:ext>
            </a:extLst>
          </p:cNvPr>
          <p:cNvSpPr>
            <a:spLocks noGrp="1"/>
          </p:cNvSpPr>
          <p:nvPr>
            <p:ph type="title"/>
          </p:nvPr>
        </p:nvSpPr>
        <p:spPr/>
        <p:txBody>
          <a:bodyPr/>
          <a:lstStyle/>
          <a:p>
            <a:r>
              <a:rPr lang="en-US" dirty="0"/>
              <a:t>Weightlessness vs Apparent Weightlessness</a:t>
            </a:r>
            <a:endParaRPr lang="en-AU" dirty="0"/>
          </a:p>
        </p:txBody>
      </p:sp>
      <p:sp>
        <p:nvSpPr>
          <p:cNvPr id="3" name="Content Placeholder 2">
            <a:extLst>
              <a:ext uri="{FF2B5EF4-FFF2-40B4-BE49-F238E27FC236}">
                <a16:creationId xmlns:a16="http://schemas.microsoft.com/office/drawing/2014/main" id="{9E04E36F-8FB8-418B-AA2D-560B42E77D77}"/>
              </a:ext>
            </a:extLst>
          </p:cNvPr>
          <p:cNvSpPr>
            <a:spLocks noGrp="1"/>
          </p:cNvSpPr>
          <p:nvPr>
            <p:ph idx="1"/>
          </p:nvPr>
        </p:nvSpPr>
        <p:spPr/>
        <p:txBody>
          <a:bodyPr/>
          <a:lstStyle/>
          <a:p>
            <a:pPr lvl="0"/>
            <a:r>
              <a:rPr lang="en-US" dirty="0"/>
              <a:t>Weightlessness can only occur when no gravitational force is acting on the object. </a:t>
            </a:r>
            <a:endParaRPr lang="en-AU" dirty="0"/>
          </a:p>
          <a:p>
            <a:pPr lvl="0"/>
            <a:r>
              <a:rPr lang="en-AU" dirty="0"/>
              <a:t>Apparent weightlessness occurs when an object is not experiencing a normal force - freefall</a:t>
            </a:r>
          </a:p>
          <a:p>
            <a:pPr lvl="0"/>
            <a:r>
              <a:rPr lang="en-AU" dirty="0"/>
              <a:t>Astronauts in satellites feel weightless.  This is because they are falling at the same rate as the satellite, not because there is no gravity - they experience apparent weightlessness.</a:t>
            </a:r>
          </a:p>
          <a:p>
            <a:pPr lvl="0"/>
            <a:r>
              <a:rPr lang="en-AU" dirty="0"/>
              <a:t>This can occur even when you are standing on a surface when there is no normal force being applied if the surface is accelerating away at the same rate as you are falling e.g. in a lift in free fall.</a:t>
            </a:r>
          </a:p>
          <a:p>
            <a:pPr lvl="0"/>
            <a:r>
              <a:rPr lang="en-AU" dirty="0"/>
              <a:t>Astronauts train for weightless conditions by being carried in a plane that dives in a parabolic path.  This is known as the "Vomit Comet". </a:t>
            </a:r>
          </a:p>
          <a:p>
            <a:endParaRPr lang="en-AU" dirty="0"/>
          </a:p>
        </p:txBody>
      </p:sp>
    </p:spTree>
    <p:extLst>
      <p:ext uri="{BB962C8B-B14F-4D97-AF65-F5344CB8AC3E}">
        <p14:creationId xmlns:p14="http://schemas.microsoft.com/office/powerpoint/2010/main" val="543434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90D71-4242-4B92-A251-3361DD9B6DE0}"/>
              </a:ext>
            </a:extLst>
          </p:cNvPr>
          <p:cNvSpPr>
            <a:spLocks noGrp="1"/>
          </p:cNvSpPr>
          <p:nvPr>
            <p:ph type="title"/>
          </p:nvPr>
        </p:nvSpPr>
        <p:spPr/>
        <p:txBody>
          <a:bodyPr/>
          <a:lstStyle/>
          <a:p>
            <a:r>
              <a:rPr lang="en-US" dirty="0"/>
              <a:t>Artificial satellites</a:t>
            </a:r>
            <a:endParaRPr lang="en-AU" dirty="0"/>
          </a:p>
        </p:txBody>
      </p:sp>
      <p:sp>
        <p:nvSpPr>
          <p:cNvPr id="3" name="Content Placeholder 2">
            <a:extLst>
              <a:ext uri="{FF2B5EF4-FFF2-40B4-BE49-F238E27FC236}">
                <a16:creationId xmlns:a16="http://schemas.microsoft.com/office/drawing/2014/main" id="{A24AE92B-4939-4DFA-9985-8E0BA5D77EEA}"/>
              </a:ext>
            </a:extLst>
          </p:cNvPr>
          <p:cNvSpPr>
            <a:spLocks noGrp="1"/>
          </p:cNvSpPr>
          <p:nvPr>
            <p:ph idx="1"/>
          </p:nvPr>
        </p:nvSpPr>
        <p:spPr>
          <a:xfrm>
            <a:off x="685801" y="2142067"/>
            <a:ext cx="6301153" cy="3649133"/>
          </a:xfrm>
        </p:spPr>
        <p:txBody>
          <a:bodyPr anchor="t"/>
          <a:lstStyle/>
          <a:p>
            <a:pPr marL="0" indent="0">
              <a:buNone/>
            </a:pPr>
            <a:r>
              <a:rPr lang="en-US" dirty="0"/>
              <a:t>Artificial satellites are used for communication, navigation, remote-sensing and research. </a:t>
            </a:r>
          </a:p>
          <a:p>
            <a:r>
              <a:rPr lang="en-US" dirty="0"/>
              <a:t>Communication via satellite is now used for global positioning systems (GPS), satellites phones and television. </a:t>
            </a:r>
          </a:p>
          <a:p>
            <a:r>
              <a:rPr lang="en-US" dirty="0"/>
              <a:t>Navigation services support management and monitoring of traffic and aircraft movement. </a:t>
            </a:r>
          </a:p>
          <a:p>
            <a:r>
              <a:rPr lang="en-US" dirty="0"/>
              <a:t>Geographic information science uses data from satellites to monitor population movement, biodiversity and ocean currents.</a:t>
            </a:r>
            <a:endParaRPr lang="en-AU" dirty="0"/>
          </a:p>
          <a:p>
            <a:endParaRPr lang="en-AU" dirty="0"/>
          </a:p>
        </p:txBody>
      </p:sp>
      <p:grpSp>
        <p:nvGrpSpPr>
          <p:cNvPr id="7" name="Group 6">
            <a:extLst>
              <a:ext uri="{FF2B5EF4-FFF2-40B4-BE49-F238E27FC236}">
                <a16:creationId xmlns:a16="http://schemas.microsoft.com/office/drawing/2014/main" id="{1FA39CDD-4A00-4173-8EA2-93605C863314}"/>
              </a:ext>
            </a:extLst>
          </p:cNvPr>
          <p:cNvGrpSpPr/>
          <p:nvPr/>
        </p:nvGrpSpPr>
        <p:grpSpPr>
          <a:xfrm>
            <a:off x="7703301" y="1056961"/>
            <a:ext cx="4280753" cy="5254179"/>
            <a:chOff x="7413015" y="948104"/>
            <a:chExt cx="4280753" cy="5254179"/>
          </a:xfrm>
        </p:grpSpPr>
        <p:pic>
          <p:nvPicPr>
            <p:cNvPr id="2052" name="Picture 4" descr="https://upload.wikimedia.org/wikipedia/commons/2/27/GPS24goldenSML.gif">
              <a:extLst>
                <a:ext uri="{FF2B5EF4-FFF2-40B4-BE49-F238E27FC236}">
                  <a16:creationId xmlns:a16="http://schemas.microsoft.com/office/drawing/2014/main" id="{DC3A0E0B-DB62-4472-87AA-65889E050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3015" y="948104"/>
              <a:ext cx="4280753" cy="4669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B12BDD-7E6D-485F-9F2A-78C5E507F6D5}"/>
                </a:ext>
              </a:extLst>
            </p:cNvPr>
            <p:cNvSpPr txBox="1"/>
            <p:nvPr/>
          </p:nvSpPr>
          <p:spPr>
            <a:xfrm>
              <a:off x="7789062" y="5617508"/>
              <a:ext cx="3528658" cy="584775"/>
            </a:xfrm>
            <a:prstGeom prst="rect">
              <a:avLst/>
            </a:prstGeom>
            <a:noFill/>
          </p:spPr>
          <p:txBody>
            <a:bodyPr wrap="none" rtlCol="0">
              <a:spAutoFit/>
            </a:bodyPr>
            <a:lstStyle/>
            <a:p>
              <a:pPr algn="ctr"/>
              <a:r>
                <a:rPr lang="en-AU" sz="1200" dirty="0"/>
                <a:t>A visual example of a 24 satellite GPS constellation in </a:t>
              </a:r>
              <a:br>
                <a:rPr lang="en-AU" sz="1200" dirty="0"/>
              </a:br>
              <a:r>
                <a:rPr lang="en-AU" sz="1200" dirty="0"/>
                <a:t>motion with the Earth rotating.</a:t>
              </a:r>
              <a:br>
                <a:rPr lang="en-AU" sz="800" dirty="0"/>
              </a:br>
              <a:r>
                <a:rPr lang="en-AU" sz="800" dirty="0"/>
                <a:t>(https://en.wikipedia.org/wiki/Global_Positioning_System#Space_segment)</a:t>
              </a:r>
              <a:endParaRPr lang="en-AU" sz="1200" dirty="0"/>
            </a:p>
          </p:txBody>
        </p:sp>
      </p:grpSp>
    </p:spTree>
    <p:extLst>
      <p:ext uri="{BB962C8B-B14F-4D97-AF65-F5344CB8AC3E}">
        <p14:creationId xmlns:p14="http://schemas.microsoft.com/office/powerpoint/2010/main" val="2519109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3A30-78B7-45B9-BA21-0674A4B7634F}"/>
              </a:ext>
            </a:extLst>
          </p:cNvPr>
          <p:cNvSpPr>
            <a:spLocks noGrp="1"/>
          </p:cNvSpPr>
          <p:nvPr>
            <p:ph type="title"/>
          </p:nvPr>
        </p:nvSpPr>
        <p:spPr/>
        <p:txBody>
          <a:bodyPr/>
          <a:lstStyle/>
          <a:p>
            <a:r>
              <a:rPr lang="en-US" dirty="0"/>
              <a:t>Satellites by Altitude</a:t>
            </a:r>
            <a:endParaRPr lang="en-AU" dirty="0"/>
          </a:p>
        </p:txBody>
      </p:sp>
      <p:sp>
        <p:nvSpPr>
          <p:cNvPr id="3" name="Content Placeholder 2">
            <a:extLst>
              <a:ext uri="{FF2B5EF4-FFF2-40B4-BE49-F238E27FC236}">
                <a16:creationId xmlns:a16="http://schemas.microsoft.com/office/drawing/2014/main" id="{A5E2771E-60BE-41C2-A8A8-BA13EA28600C}"/>
              </a:ext>
            </a:extLst>
          </p:cNvPr>
          <p:cNvSpPr>
            <a:spLocks noGrp="1"/>
          </p:cNvSpPr>
          <p:nvPr>
            <p:ph idx="1"/>
          </p:nvPr>
        </p:nvSpPr>
        <p:spPr/>
        <p:txBody>
          <a:bodyPr anchor="t"/>
          <a:lstStyle/>
          <a:p>
            <a:pPr marL="0" indent="0">
              <a:buNone/>
            </a:pPr>
            <a:r>
              <a:rPr lang="en-US" dirty="0"/>
              <a:t>Low Earth orbit (LEO): 180-2000 km altitude</a:t>
            </a:r>
          </a:p>
          <a:p>
            <a:r>
              <a:rPr lang="en-US" dirty="0"/>
              <a:t>ISS, most satellites</a:t>
            </a:r>
          </a:p>
          <a:p>
            <a:pPr marL="0" indent="0">
              <a:buNone/>
            </a:pPr>
            <a:r>
              <a:rPr lang="en-US" dirty="0"/>
              <a:t>Medium Earth orbit (MEO): 2000-35786 km altitude</a:t>
            </a:r>
          </a:p>
          <a:p>
            <a:r>
              <a:rPr lang="en-US" dirty="0"/>
              <a:t>Navigation (e.g. GPS), communication and geodetic/space environment science satellites</a:t>
            </a:r>
          </a:p>
          <a:p>
            <a:pPr marL="0" indent="0">
              <a:buNone/>
            </a:pPr>
            <a:r>
              <a:rPr lang="en-US" dirty="0"/>
              <a:t>Geosynchronous orbit (GEO): 35786 km altitude</a:t>
            </a:r>
          </a:p>
          <a:p>
            <a:r>
              <a:rPr lang="en-US" dirty="0"/>
              <a:t>Period of orbit same as length of a day, keeps pace with rotation of the Earth</a:t>
            </a:r>
          </a:p>
          <a:p>
            <a:r>
              <a:rPr lang="en-US" dirty="0"/>
              <a:t>Includes geostationary orbits those where the satellite remain directly over a point on the surface</a:t>
            </a:r>
          </a:p>
          <a:p>
            <a:pPr marL="0" indent="0">
              <a:buNone/>
            </a:pPr>
            <a:r>
              <a:rPr lang="en-US" dirty="0"/>
              <a:t>High Earth orbit (HEO): &gt;35786 km altitude</a:t>
            </a:r>
          </a:p>
          <a:p>
            <a:r>
              <a:rPr lang="en-US" dirty="0"/>
              <a:t>Less used</a:t>
            </a:r>
            <a:endParaRPr lang="en-AU" dirty="0"/>
          </a:p>
        </p:txBody>
      </p:sp>
    </p:spTree>
    <p:extLst>
      <p:ext uri="{BB962C8B-B14F-4D97-AF65-F5344CB8AC3E}">
        <p14:creationId xmlns:p14="http://schemas.microsoft.com/office/powerpoint/2010/main" val="1882267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9A0E-F80A-4042-9BB7-EA8199A6EC7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14CB17CD-ABC5-4919-86ED-C71393B049E2}"/>
              </a:ext>
            </a:extLst>
          </p:cNvPr>
          <p:cNvSpPr>
            <a:spLocks noGrp="1"/>
          </p:cNvSpPr>
          <p:nvPr>
            <p:ph idx="1"/>
          </p:nvPr>
        </p:nvSpPr>
        <p:spPr/>
        <p:txBody>
          <a:bodyPr/>
          <a:lstStyle/>
          <a:p>
            <a:endParaRPr lang="en-AU"/>
          </a:p>
        </p:txBody>
      </p:sp>
      <p:grpSp>
        <p:nvGrpSpPr>
          <p:cNvPr id="6" name="Group 5">
            <a:extLst>
              <a:ext uri="{FF2B5EF4-FFF2-40B4-BE49-F238E27FC236}">
                <a16:creationId xmlns:a16="http://schemas.microsoft.com/office/drawing/2014/main" id="{F3E0FE2C-F871-4F20-B1A7-B9FA9F68A8D5}"/>
              </a:ext>
            </a:extLst>
          </p:cNvPr>
          <p:cNvGrpSpPr/>
          <p:nvPr/>
        </p:nvGrpSpPr>
        <p:grpSpPr>
          <a:xfrm>
            <a:off x="0" y="1714037"/>
            <a:ext cx="12188167" cy="4776509"/>
            <a:chOff x="0" y="1714037"/>
            <a:chExt cx="12188167" cy="4776509"/>
          </a:xfrm>
        </p:grpSpPr>
        <p:pic>
          <p:nvPicPr>
            <p:cNvPr id="4" name="Picture 2" descr="https://upload.wikimedia.org/wikipedia/commons/8/82/Orbitalaltitudes.jpg">
              <a:extLst>
                <a:ext uri="{FF2B5EF4-FFF2-40B4-BE49-F238E27FC236}">
                  <a16:creationId xmlns:a16="http://schemas.microsoft.com/office/drawing/2014/main" id="{946FE99A-60C6-4CD3-8341-B8599B279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037"/>
              <a:ext cx="12188167" cy="44848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BE3795-1775-4C2D-92B7-D3AB04CB6584}"/>
                </a:ext>
              </a:extLst>
            </p:cNvPr>
            <p:cNvSpPr txBox="1"/>
            <p:nvPr/>
          </p:nvSpPr>
          <p:spPr>
            <a:xfrm>
              <a:off x="4496530" y="6275102"/>
              <a:ext cx="3195105" cy="215444"/>
            </a:xfrm>
            <a:prstGeom prst="rect">
              <a:avLst/>
            </a:prstGeom>
            <a:noFill/>
          </p:spPr>
          <p:txBody>
            <a:bodyPr wrap="none" rtlCol="0">
              <a:spAutoFit/>
            </a:bodyPr>
            <a:lstStyle/>
            <a:p>
              <a:r>
                <a:rPr lang="en-AU" sz="800" dirty="0"/>
                <a:t>(https://en.wikipedia.org/wiki/Satellite#/media/File:Orbitalaltitudes.jpg)</a:t>
              </a:r>
              <a:endParaRPr lang="en-AU" dirty="0"/>
            </a:p>
          </p:txBody>
        </p:sp>
      </p:grpSp>
    </p:spTree>
    <p:extLst>
      <p:ext uri="{BB962C8B-B14F-4D97-AF65-F5344CB8AC3E}">
        <p14:creationId xmlns:p14="http://schemas.microsoft.com/office/powerpoint/2010/main" val="906331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B476-C4DD-49E5-AD7D-AD826EA047A4}"/>
              </a:ext>
            </a:extLst>
          </p:cNvPr>
          <p:cNvSpPr>
            <a:spLocks noGrp="1"/>
          </p:cNvSpPr>
          <p:nvPr>
            <p:ph type="title"/>
          </p:nvPr>
        </p:nvSpPr>
        <p:spPr/>
        <p:txBody>
          <a:bodyPr/>
          <a:lstStyle/>
          <a:p>
            <a:r>
              <a:rPr lang="en-US" dirty="0"/>
              <a:t>Satellites by inclination</a:t>
            </a:r>
            <a:endParaRPr lang="en-AU" dirty="0"/>
          </a:p>
        </p:txBody>
      </p:sp>
      <p:sp>
        <p:nvSpPr>
          <p:cNvPr id="3" name="Content Placeholder 2">
            <a:extLst>
              <a:ext uri="{FF2B5EF4-FFF2-40B4-BE49-F238E27FC236}">
                <a16:creationId xmlns:a16="http://schemas.microsoft.com/office/drawing/2014/main" id="{2A64502D-A66A-4933-B3AE-12F0D171875C}"/>
              </a:ext>
            </a:extLst>
          </p:cNvPr>
          <p:cNvSpPr>
            <a:spLocks noGrp="1"/>
          </p:cNvSpPr>
          <p:nvPr>
            <p:ph idx="1"/>
          </p:nvPr>
        </p:nvSpPr>
        <p:spPr/>
        <p:txBody>
          <a:bodyPr anchor="t"/>
          <a:lstStyle/>
          <a:p>
            <a:pPr marL="0" indent="0">
              <a:buNone/>
            </a:pPr>
            <a:r>
              <a:rPr lang="en-US" dirty="0"/>
              <a:t>Inclination measured as deviation from alignment with the equator</a:t>
            </a:r>
          </a:p>
          <a:p>
            <a:r>
              <a:rPr lang="en-US" dirty="0"/>
              <a:t>Equatorial (0</a:t>
            </a:r>
            <a:r>
              <a:rPr lang="en-US" baseline="30000" dirty="0"/>
              <a:t>◦</a:t>
            </a:r>
            <a:r>
              <a:rPr lang="en-US" dirty="0"/>
              <a:t> inclination)</a:t>
            </a:r>
          </a:p>
          <a:p>
            <a:r>
              <a:rPr lang="en-US" dirty="0"/>
              <a:t>Polar (90</a:t>
            </a:r>
            <a:r>
              <a:rPr lang="en-US" baseline="30000" dirty="0"/>
              <a:t> ◦</a:t>
            </a:r>
            <a:r>
              <a:rPr lang="en-US" dirty="0"/>
              <a:t> inclination)</a:t>
            </a:r>
          </a:p>
          <a:p>
            <a:r>
              <a:rPr lang="en-US" dirty="0"/>
              <a:t>e.g. GPS satellites have an inclination of roughly 55</a:t>
            </a:r>
            <a:r>
              <a:rPr lang="en-US" baseline="30000" dirty="0"/>
              <a:t> ◦</a:t>
            </a:r>
            <a:endParaRPr lang="en-US" dirty="0"/>
          </a:p>
          <a:p>
            <a:pPr marL="0" indent="0">
              <a:buNone/>
            </a:pPr>
            <a:r>
              <a:rPr lang="en-US" dirty="0"/>
              <a:t>Sun-synchronous </a:t>
            </a:r>
          </a:p>
          <a:p>
            <a:r>
              <a:rPr lang="en-US" dirty="0"/>
              <a:t>specific combination of inclination and altitude</a:t>
            </a:r>
          </a:p>
          <a:p>
            <a:r>
              <a:rPr lang="en-US" dirty="0"/>
              <a:t>Maintains constant relationship with the Sun</a:t>
            </a:r>
          </a:p>
          <a:p>
            <a:r>
              <a:rPr lang="en-US" dirty="0"/>
              <a:t>e.g. can ensure satellite is always in sunlight so solar panels can always function</a:t>
            </a:r>
          </a:p>
          <a:p>
            <a:r>
              <a:rPr lang="en-US" dirty="0"/>
              <a:t>Useful for imaging, weather satellites and spying</a:t>
            </a:r>
            <a:endParaRPr lang="en-AU" dirty="0"/>
          </a:p>
        </p:txBody>
      </p:sp>
    </p:spTree>
    <p:extLst>
      <p:ext uri="{BB962C8B-B14F-4D97-AF65-F5344CB8AC3E}">
        <p14:creationId xmlns:p14="http://schemas.microsoft.com/office/powerpoint/2010/main" val="40150460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7401E-5F6C-4398-B514-7369378C23B8}"/>
              </a:ext>
            </a:extLst>
          </p:cNvPr>
          <p:cNvSpPr>
            <a:spLocks noGrp="1"/>
          </p:cNvSpPr>
          <p:nvPr>
            <p:ph type="title"/>
          </p:nvPr>
        </p:nvSpPr>
        <p:spPr/>
        <p:txBody>
          <a:bodyPr/>
          <a:lstStyle/>
          <a:p>
            <a:r>
              <a:rPr lang="en-US" dirty="0"/>
              <a:t>Centre of mass</a:t>
            </a:r>
            <a:endParaRPr lang="en-AU" dirty="0"/>
          </a:p>
        </p:txBody>
      </p:sp>
      <p:sp>
        <p:nvSpPr>
          <p:cNvPr id="3" name="Content Placeholder 2">
            <a:extLst>
              <a:ext uri="{FF2B5EF4-FFF2-40B4-BE49-F238E27FC236}">
                <a16:creationId xmlns:a16="http://schemas.microsoft.com/office/drawing/2014/main" id="{71487AF6-9EAE-4CA6-B73D-53DFEC5D34D1}"/>
              </a:ext>
            </a:extLst>
          </p:cNvPr>
          <p:cNvSpPr>
            <a:spLocks noGrp="1"/>
          </p:cNvSpPr>
          <p:nvPr>
            <p:ph idx="1"/>
          </p:nvPr>
        </p:nvSpPr>
        <p:spPr>
          <a:xfrm>
            <a:off x="685801" y="2142067"/>
            <a:ext cx="6999513" cy="3649133"/>
          </a:xfrm>
        </p:spPr>
        <p:txBody>
          <a:bodyPr anchor="t"/>
          <a:lstStyle/>
          <a:p>
            <a:r>
              <a:rPr lang="en-US" dirty="0"/>
              <a:t>Centre of mass is the single point where the weighted relative position of the distributed mass sums to zero</a:t>
            </a:r>
          </a:p>
          <a:p>
            <a:r>
              <a:rPr lang="en-US" dirty="0"/>
              <a:t>Located at the geometric center of an object (assuming homogenous density)</a:t>
            </a:r>
          </a:p>
          <a:p>
            <a:r>
              <a:rPr lang="en-US" dirty="0"/>
              <a:t>The point at which you could balance the object on your finger</a:t>
            </a:r>
          </a:p>
          <a:p>
            <a:r>
              <a:rPr lang="en-US" dirty="0"/>
              <a:t>It is the point that a uniform force can be though of as acting on the object</a:t>
            </a:r>
          </a:p>
          <a:p>
            <a:r>
              <a:rPr lang="en-US" dirty="0"/>
              <a:t>If a force is applied to an object away from its center of mass this causes rotation and ‘torque’</a:t>
            </a:r>
            <a:endParaRPr lang="en-AU" dirty="0"/>
          </a:p>
        </p:txBody>
      </p:sp>
      <p:grpSp>
        <p:nvGrpSpPr>
          <p:cNvPr id="7" name="Group 6">
            <a:extLst>
              <a:ext uri="{FF2B5EF4-FFF2-40B4-BE49-F238E27FC236}">
                <a16:creationId xmlns:a16="http://schemas.microsoft.com/office/drawing/2014/main" id="{DD4B8F79-63D1-4091-8753-54B72C53A47B}"/>
              </a:ext>
            </a:extLst>
          </p:cNvPr>
          <p:cNvGrpSpPr/>
          <p:nvPr/>
        </p:nvGrpSpPr>
        <p:grpSpPr>
          <a:xfrm>
            <a:off x="7844972" y="820056"/>
            <a:ext cx="4071257" cy="5754913"/>
            <a:chOff x="7844972" y="820056"/>
            <a:chExt cx="4071257" cy="5754913"/>
          </a:xfrm>
        </p:grpSpPr>
        <p:pic>
          <p:nvPicPr>
            <p:cNvPr id="7174" name="Picture 6" descr="Image result for center of mass">
              <a:extLst>
                <a:ext uri="{FF2B5EF4-FFF2-40B4-BE49-F238E27FC236}">
                  <a16:creationId xmlns:a16="http://schemas.microsoft.com/office/drawing/2014/main" id="{A0281E7D-F41F-4847-8625-A4C389518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28" r="12042"/>
            <a:stretch/>
          </p:blipFill>
          <p:spPr bwMode="auto">
            <a:xfrm>
              <a:off x="7844972" y="820056"/>
              <a:ext cx="4071257" cy="55444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581717-AC4D-4969-AC18-DC5F1EF20140}"/>
                </a:ext>
              </a:extLst>
            </p:cNvPr>
            <p:cNvSpPr txBox="1"/>
            <p:nvPr/>
          </p:nvSpPr>
          <p:spPr>
            <a:xfrm>
              <a:off x="8897257" y="6359525"/>
              <a:ext cx="2196435" cy="215444"/>
            </a:xfrm>
            <a:prstGeom prst="rect">
              <a:avLst/>
            </a:prstGeom>
            <a:noFill/>
          </p:spPr>
          <p:txBody>
            <a:bodyPr wrap="none" rtlCol="0">
              <a:spAutoFit/>
            </a:bodyPr>
            <a:lstStyle/>
            <a:p>
              <a:r>
                <a:rPr lang="en-AU" sz="800" dirty="0"/>
                <a:t>(https://en.wikipedia.org/wiki/Center_of_mass)</a:t>
              </a:r>
            </a:p>
          </p:txBody>
        </p:sp>
      </p:grpSp>
    </p:spTree>
    <p:extLst>
      <p:ext uri="{BB962C8B-B14F-4D97-AF65-F5344CB8AC3E}">
        <p14:creationId xmlns:p14="http://schemas.microsoft.com/office/powerpoint/2010/main" val="40024297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8117-D236-4243-8DCE-03FE308E5F70}"/>
              </a:ext>
            </a:extLst>
          </p:cNvPr>
          <p:cNvSpPr>
            <a:spLocks noGrp="1"/>
          </p:cNvSpPr>
          <p:nvPr>
            <p:ph type="title"/>
          </p:nvPr>
        </p:nvSpPr>
        <p:spPr/>
        <p:txBody>
          <a:bodyPr/>
          <a:lstStyle/>
          <a:p>
            <a:r>
              <a:rPr lang="en-US" dirty="0"/>
              <a:t>Stability</a:t>
            </a:r>
            <a:endParaRPr lang="en-AU" dirty="0"/>
          </a:p>
        </p:txBody>
      </p:sp>
      <p:sp>
        <p:nvSpPr>
          <p:cNvPr id="3" name="Content Placeholder 2">
            <a:extLst>
              <a:ext uri="{FF2B5EF4-FFF2-40B4-BE49-F238E27FC236}">
                <a16:creationId xmlns:a16="http://schemas.microsoft.com/office/drawing/2014/main" id="{3EAAC4B3-1488-42B5-9031-3F71CFE9133D}"/>
              </a:ext>
            </a:extLst>
          </p:cNvPr>
          <p:cNvSpPr>
            <a:spLocks noGrp="1"/>
          </p:cNvSpPr>
          <p:nvPr>
            <p:ph idx="1"/>
          </p:nvPr>
        </p:nvSpPr>
        <p:spPr/>
        <p:txBody>
          <a:bodyPr anchor="t"/>
          <a:lstStyle/>
          <a:p>
            <a:pPr marL="0" indent="0">
              <a:buNone/>
            </a:pPr>
            <a:r>
              <a:rPr lang="en-US" dirty="0"/>
              <a:t>An object will fall over if its weight vector is outside its base of support</a:t>
            </a:r>
          </a:p>
          <a:p>
            <a:pPr marL="0" indent="0">
              <a:buNone/>
            </a:pPr>
            <a:r>
              <a:rPr lang="en-US" dirty="0"/>
              <a:t>Weight vector acts down from center of mass</a:t>
            </a:r>
          </a:p>
          <a:p>
            <a:pPr marL="0" indent="0">
              <a:buNone/>
            </a:pPr>
            <a:r>
              <a:rPr lang="en-US" dirty="0"/>
              <a:t>Increase stability by:</a:t>
            </a:r>
          </a:p>
          <a:p>
            <a:r>
              <a:rPr lang="en-US" dirty="0"/>
              <a:t>Lowering the center of mass</a:t>
            </a:r>
          </a:p>
          <a:p>
            <a:r>
              <a:rPr lang="en-US" dirty="0"/>
              <a:t>Widening the base</a:t>
            </a:r>
          </a:p>
          <a:p>
            <a:pPr marL="0" indent="0">
              <a:buNone/>
            </a:pPr>
            <a:r>
              <a:rPr lang="en-US" dirty="0"/>
              <a:t>E.g. wine glass vs whisky glass vs tumbler</a:t>
            </a:r>
            <a:endParaRPr lang="en-AU" dirty="0"/>
          </a:p>
        </p:txBody>
      </p:sp>
    </p:spTree>
    <p:extLst>
      <p:ext uri="{BB962C8B-B14F-4D97-AF65-F5344CB8AC3E}">
        <p14:creationId xmlns:p14="http://schemas.microsoft.com/office/powerpoint/2010/main" val="1117357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8C30F-0769-41AF-8DD3-C3C28EF6DB40}"/>
              </a:ext>
            </a:extLst>
          </p:cNvPr>
          <p:cNvSpPr>
            <a:spLocks noGrp="1"/>
          </p:cNvSpPr>
          <p:nvPr>
            <p:ph type="title"/>
          </p:nvPr>
        </p:nvSpPr>
        <p:spPr/>
        <p:txBody>
          <a:bodyPr/>
          <a:lstStyle/>
          <a:p>
            <a:r>
              <a:rPr lang="en-US" dirty="0"/>
              <a:t>Torque </a:t>
            </a:r>
            <a:r>
              <a:rPr lang="el-GR" cap="none" dirty="0"/>
              <a:t>τ</a:t>
            </a:r>
            <a:endParaRPr lang="en-AU" cap="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6CFB31-0777-4545-BB7A-9E170E712471}"/>
                  </a:ext>
                </a:extLst>
              </p:cNvPr>
              <p:cNvSpPr>
                <a:spLocks noGrp="1"/>
              </p:cNvSpPr>
              <p:nvPr>
                <p:ph idx="1"/>
              </p:nvPr>
            </p:nvSpPr>
            <p:spPr>
              <a:xfrm>
                <a:off x="685801" y="2142067"/>
                <a:ext cx="10131425" cy="4309533"/>
              </a:xfrm>
            </p:spPr>
            <p:txBody>
              <a:bodyPr anchor="t">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𝑟𝐹</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a:p>
                <a:pPr marL="0" indent="0" algn="ctr">
                  <a:buNone/>
                </a:pPr>
                <a:r>
                  <a:rPr lang="el-GR" dirty="0"/>
                  <a:t>τ</a:t>
                </a:r>
                <a:r>
                  <a:rPr lang="en-US" dirty="0"/>
                  <a:t> = torque (N m)</a:t>
                </a:r>
              </a:p>
              <a:p>
                <a:pPr marL="0" indent="0" algn="ctr">
                  <a:buNone/>
                </a:pPr>
                <a:r>
                  <a:rPr lang="en-US" dirty="0"/>
                  <a:t>r = radius (m)</a:t>
                </a:r>
              </a:p>
              <a:p>
                <a:pPr marL="0" indent="0" algn="ctr">
                  <a:buNone/>
                </a:pPr>
                <a:r>
                  <a:rPr lang="en-US" dirty="0"/>
                  <a:t>F = Force (N)</a:t>
                </a:r>
              </a:p>
              <a:p>
                <a:pPr marL="0" indent="0" algn="ctr">
                  <a:buNone/>
                </a:pP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 = angle between direction of force and lever arm (often 90</a:t>
                </a:r>
                <a:r>
                  <a:rPr lang="en-US" baseline="30000"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eliminating sin</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a:t>
                </a:r>
              </a:p>
              <a:p>
                <a:pPr marL="0" indent="0" algn="ctr">
                  <a:buNone/>
                </a:pPr>
                <a:endParaRPr lang="en-US" dirty="0"/>
              </a:p>
              <a:p>
                <a:r>
                  <a:rPr lang="en-US" dirty="0"/>
                  <a:t>known as ‘torque’, ‘moment of force’, or just ‘moment’</a:t>
                </a:r>
              </a:p>
              <a:p>
                <a:r>
                  <a:rPr lang="en-US" dirty="0"/>
                  <a:t>measure of rotational force</a:t>
                </a:r>
              </a:p>
              <a:p>
                <a:r>
                  <a:rPr lang="en-US" dirty="0"/>
                  <a:t>symbol τ (lower case Greek letter tau)</a:t>
                </a:r>
              </a:p>
              <a:p>
                <a:r>
                  <a:rPr lang="en-US" dirty="0"/>
                  <a:t>pseudovector so has magnitude and direction</a:t>
                </a:r>
              </a:p>
              <a:p>
                <a:endParaRPr lang="en-AU" dirty="0"/>
              </a:p>
            </p:txBody>
          </p:sp>
        </mc:Choice>
        <mc:Fallback xmlns="">
          <p:sp>
            <p:nvSpPr>
              <p:cNvPr id="3" name="Content Placeholder 2">
                <a:extLst>
                  <a:ext uri="{FF2B5EF4-FFF2-40B4-BE49-F238E27FC236}">
                    <a16:creationId xmlns:a16="http://schemas.microsoft.com/office/drawing/2014/main" id="{F66CFB31-0777-4545-BB7A-9E170E712471}"/>
                  </a:ext>
                </a:extLst>
              </p:cNvPr>
              <p:cNvSpPr>
                <a:spLocks noGrp="1" noRot="1" noChangeAspect="1" noMove="1" noResize="1" noEditPoints="1" noAdjustHandles="1" noChangeArrowheads="1" noChangeShapeType="1" noTextEdit="1"/>
              </p:cNvSpPr>
              <p:nvPr>
                <p:ph idx="1"/>
              </p:nvPr>
            </p:nvSpPr>
            <p:spPr>
              <a:xfrm>
                <a:off x="685801" y="2142067"/>
                <a:ext cx="10131425" cy="4309533"/>
              </a:xfrm>
              <a:blipFill>
                <a:blip r:embed="rId2"/>
                <a:stretch>
                  <a:fillRect l="-421"/>
                </a:stretch>
              </a:blipFill>
            </p:spPr>
            <p:txBody>
              <a:bodyPr/>
              <a:lstStyle/>
              <a:p>
                <a:r>
                  <a:rPr lang="en-AU">
                    <a:noFill/>
                  </a:rPr>
                  <a:t> </a:t>
                </a:r>
              </a:p>
            </p:txBody>
          </p:sp>
        </mc:Fallback>
      </mc:AlternateContent>
    </p:spTree>
    <p:extLst>
      <p:ext uri="{BB962C8B-B14F-4D97-AF65-F5344CB8AC3E}">
        <p14:creationId xmlns:p14="http://schemas.microsoft.com/office/powerpoint/2010/main" val="2034991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429F-456D-4690-9955-41568DF85A07}"/>
              </a:ext>
            </a:extLst>
          </p:cNvPr>
          <p:cNvSpPr>
            <a:spLocks noGrp="1"/>
          </p:cNvSpPr>
          <p:nvPr>
            <p:ph type="title"/>
          </p:nvPr>
        </p:nvSpPr>
        <p:spPr/>
        <p:txBody>
          <a:bodyPr/>
          <a:lstStyle/>
          <a:p>
            <a:r>
              <a:rPr lang="en-US" dirty="0"/>
              <a:t>Direction for Torque</a:t>
            </a:r>
            <a:endParaRPr lang="en-AU" dirty="0"/>
          </a:p>
        </p:txBody>
      </p:sp>
      <p:sp>
        <p:nvSpPr>
          <p:cNvPr id="3" name="Content Placeholder 2">
            <a:extLst>
              <a:ext uri="{FF2B5EF4-FFF2-40B4-BE49-F238E27FC236}">
                <a16:creationId xmlns:a16="http://schemas.microsoft.com/office/drawing/2014/main" id="{B20F105B-80C9-40BC-929E-FF15E3485BF5}"/>
              </a:ext>
            </a:extLst>
          </p:cNvPr>
          <p:cNvSpPr>
            <a:spLocks noGrp="1"/>
          </p:cNvSpPr>
          <p:nvPr>
            <p:ph idx="1"/>
          </p:nvPr>
        </p:nvSpPr>
        <p:spPr>
          <a:xfrm>
            <a:off x="685802" y="2142067"/>
            <a:ext cx="5086348" cy="3649133"/>
          </a:xfrm>
        </p:spPr>
        <p:txBody>
          <a:bodyPr anchor="t">
            <a:normAutofit/>
          </a:bodyPr>
          <a:lstStyle/>
          <a:p>
            <a:r>
              <a:rPr lang="en-US" dirty="0"/>
              <a:t>Torque does require a direction</a:t>
            </a:r>
          </a:p>
          <a:p>
            <a:r>
              <a:rPr lang="en-US" dirty="0"/>
              <a:t>For our purposes just give a descriptive direction, often clockwise or counter-clockwise but this is not following convention</a:t>
            </a:r>
          </a:p>
          <a:p>
            <a:r>
              <a:rPr lang="en-US" dirty="0"/>
              <a:t>The conventional direction of a torque is perpendicular to both the direction of the force and the direction of the lever arm, determined using the right hand grip rule</a:t>
            </a:r>
          </a:p>
          <a:p>
            <a:r>
              <a:rPr lang="en-US" dirty="0"/>
              <a:t>At our level this can be ignored but it has significance when dealing with angular momentum</a:t>
            </a:r>
            <a:endParaRPr lang="en-AU" dirty="0"/>
          </a:p>
        </p:txBody>
      </p:sp>
      <p:grpSp>
        <p:nvGrpSpPr>
          <p:cNvPr id="7" name="Group 6">
            <a:extLst>
              <a:ext uri="{FF2B5EF4-FFF2-40B4-BE49-F238E27FC236}">
                <a16:creationId xmlns:a16="http://schemas.microsoft.com/office/drawing/2014/main" id="{1C065C50-83ED-43FC-8705-6007A92570D7}"/>
              </a:ext>
            </a:extLst>
          </p:cNvPr>
          <p:cNvGrpSpPr/>
          <p:nvPr/>
        </p:nvGrpSpPr>
        <p:grpSpPr>
          <a:xfrm>
            <a:off x="5751513" y="2065867"/>
            <a:ext cx="5754687" cy="3801077"/>
            <a:chOff x="5751513" y="2065867"/>
            <a:chExt cx="5754687" cy="3801077"/>
          </a:xfrm>
        </p:grpSpPr>
        <p:grpSp>
          <p:nvGrpSpPr>
            <p:cNvPr id="5" name="Group 4">
              <a:extLst>
                <a:ext uri="{FF2B5EF4-FFF2-40B4-BE49-F238E27FC236}">
                  <a16:creationId xmlns:a16="http://schemas.microsoft.com/office/drawing/2014/main" id="{D25199DC-6A47-406D-A92D-CCB32681F61D}"/>
                </a:ext>
              </a:extLst>
            </p:cNvPr>
            <p:cNvGrpSpPr/>
            <p:nvPr/>
          </p:nvGrpSpPr>
          <p:grpSpPr>
            <a:xfrm>
              <a:off x="5751513" y="2065867"/>
              <a:ext cx="5754687" cy="3590925"/>
              <a:chOff x="5751513" y="2065867"/>
              <a:chExt cx="5754687" cy="3590925"/>
            </a:xfrm>
          </p:grpSpPr>
          <p:sp>
            <p:nvSpPr>
              <p:cNvPr id="4" name="Rectangle 3">
                <a:extLst>
                  <a:ext uri="{FF2B5EF4-FFF2-40B4-BE49-F238E27FC236}">
                    <a16:creationId xmlns:a16="http://schemas.microsoft.com/office/drawing/2014/main" id="{7194D22B-07FE-43FB-B875-57603E6D29A0}"/>
                  </a:ext>
                </a:extLst>
              </p:cNvPr>
              <p:cNvSpPr/>
              <p:nvPr/>
            </p:nvSpPr>
            <p:spPr>
              <a:xfrm>
                <a:off x="5751513" y="2065867"/>
                <a:ext cx="5754685" cy="35856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0" name="Picture 2" descr="Image result for right hand grip torque">
                <a:extLst>
                  <a:ext uri="{FF2B5EF4-FFF2-40B4-BE49-F238E27FC236}">
                    <a16:creationId xmlns:a16="http://schemas.microsoft.com/office/drawing/2014/main" id="{13AA3902-3BF0-424D-813D-D87DBC7A2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2065867"/>
                <a:ext cx="5734050" cy="359092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635F27A0-51B0-4AF8-A65C-2483A2315DE7}"/>
                </a:ext>
              </a:extLst>
            </p:cNvPr>
            <p:cNvSpPr txBox="1"/>
            <p:nvPr/>
          </p:nvSpPr>
          <p:spPr>
            <a:xfrm>
              <a:off x="6343650" y="5651500"/>
              <a:ext cx="4667250" cy="215444"/>
            </a:xfrm>
            <a:prstGeom prst="rect">
              <a:avLst/>
            </a:prstGeom>
            <a:noFill/>
          </p:spPr>
          <p:txBody>
            <a:bodyPr wrap="square" rtlCol="0">
              <a:spAutoFit/>
            </a:bodyPr>
            <a:lstStyle/>
            <a:p>
              <a:pPr algn="ctr"/>
              <a:r>
                <a:rPr lang="en-AU" sz="800" dirty="0"/>
                <a:t>(http://hyperphysics.phy-astr.gsu.edu/hbase/tord.html)</a:t>
              </a:r>
            </a:p>
          </p:txBody>
        </p:sp>
      </p:grpSp>
    </p:spTree>
    <p:extLst>
      <p:ext uri="{BB962C8B-B14F-4D97-AF65-F5344CB8AC3E}">
        <p14:creationId xmlns:p14="http://schemas.microsoft.com/office/powerpoint/2010/main" val="2628573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3AF4-665A-4AC1-94A6-67FAA304EFEA}"/>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99D011-B6DF-4F04-B29E-D54C3922162D}"/>
                  </a:ext>
                </a:extLst>
              </p:cNvPr>
              <p:cNvSpPr>
                <a:spLocks noGrp="1"/>
              </p:cNvSpPr>
              <p:nvPr>
                <p:ph idx="1"/>
              </p:nvPr>
            </p:nvSpPr>
            <p:spPr/>
            <p:txBody>
              <a:bodyPr anchor="t"/>
              <a:lstStyle/>
              <a:p>
                <a:r>
                  <a:rPr lang="en-US" dirty="0"/>
                  <a:t>What torque is created when holding a 4 kg 1.3 m plank out in front of you?</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𝑟𝐹</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𝜃</m:t>
                          </m:r>
                        </m:e>
                      </m:func>
                    </m:oMath>
                  </m:oMathPara>
                </a14:m>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=0.65×4×9.8</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90</m:t>
                          </m:r>
                        </m:e>
                      </m:func>
                    </m:oMath>
                  </m:oMathPara>
                </a14:m>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=25.5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oMath>
                  </m:oMathPara>
                </a14:m>
                <a:endParaRPr lang="en-US" dirty="0"/>
              </a:p>
              <a:p>
                <a:pPr marL="0" indent="0">
                  <a:buNone/>
                </a:pPr>
                <a:endParaRPr lang="en-US"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A799D011-B6DF-4F04-B29E-D54C3922162D}"/>
                  </a:ext>
                </a:extLst>
              </p:cNvPr>
              <p:cNvSpPr>
                <a:spLocks noGrp="1" noRot="1" noChangeAspect="1" noMove="1" noResize="1" noEditPoints="1" noAdjustHandles="1" noChangeArrowheads="1" noChangeShapeType="1" noTextEdit="1"/>
              </p:cNvSpPr>
              <p:nvPr>
                <p:ph idx="1"/>
              </p:nvPr>
            </p:nvSpPr>
            <p:spPr>
              <a:blipFill>
                <a:blip r:embed="rId2"/>
                <a:stretch>
                  <a:fillRect l="-421" t="-835"/>
                </a:stretch>
              </a:blipFill>
            </p:spPr>
            <p:txBody>
              <a:bodyPr/>
              <a:lstStyle/>
              <a:p>
                <a:r>
                  <a:rPr lang="en-AU">
                    <a:noFill/>
                  </a:rPr>
                  <a:t> </a:t>
                </a:r>
              </a:p>
            </p:txBody>
          </p:sp>
        </mc:Fallback>
      </mc:AlternateContent>
    </p:spTree>
    <p:extLst>
      <p:ext uri="{BB962C8B-B14F-4D97-AF65-F5344CB8AC3E}">
        <p14:creationId xmlns:p14="http://schemas.microsoft.com/office/powerpoint/2010/main" val="2995164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363DA-00CD-42FF-B018-BBF566E5777B}"/>
              </a:ext>
            </a:extLst>
          </p:cNvPr>
          <p:cNvSpPr>
            <a:spLocks noGrp="1"/>
          </p:cNvSpPr>
          <p:nvPr>
            <p:ph type="title"/>
          </p:nvPr>
        </p:nvSpPr>
        <p:spPr/>
        <p:txBody>
          <a:bodyPr anchor="t"/>
          <a:lstStyle/>
          <a:p>
            <a:r>
              <a:rPr lang="en-US" dirty="0"/>
              <a:t>Example 3</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B33F63-5A14-41AF-8720-05DB458D1D22}"/>
                  </a:ext>
                </a:extLst>
              </p:cNvPr>
              <p:cNvSpPr>
                <a:spLocks noGrp="1"/>
              </p:cNvSpPr>
              <p:nvPr>
                <p:ph idx="1"/>
              </p:nvPr>
            </p:nvSpPr>
            <p:spPr>
              <a:xfrm>
                <a:off x="685801" y="1150189"/>
                <a:ext cx="10131425" cy="5461068"/>
              </a:xfrm>
            </p:spPr>
            <p:txBody>
              <a:bodyPr anchor="t">
                <a:normAutofit/>
              </a:bodyPr>
              <a:lstStyle/>
              <a:p>
                <a:pPr marL="0" lvl="0" indent="0">
                  <a:buNone/>
                </a:pPr>
                <a:r>
                  <a:rPr lang="en-US" dirty="0"/>
                  <a:t>A boy takes a shot with a basketball with a vertical velocity of 6.50 m s</a:t>
                </a:r>
                <a:r>
                  <a:rPr lang="en-US" baseline="30000" dirty="0"/>
                  <a:t>-1</a:t>
                </a:r>
                <a:r>
                  <a:rPr lang="en-US" dirty="0"/>
                  <a:t> and watches as it comes down through the hoop, 1.05 m above his hand.</a:t>
                </a:r>
                <a:endParaRPr lang="en-AU" dirty="0"/>
              </a:p>
              <a:p>
                <a:pPr marL="342900" indent="-342900">
                  <a:buFont typeface="+mj-lt"/>
                  <a:buAutoNum type="alphaLcParenR"/>
                </a:pPr>
                <a:r>
                  <a:rPr lang="en-US" dirty="0"/>
                  <a:t>Find the total flight time for the ball from hand to hoop.</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baseline="-25000" smtClean="0">
                          <a:latin typeface="Cambria Math" panose="02040503050406030204" pitchFamily="18" charset="0"/>
                        </a:rPr>
                        <m:t>𝑢𝑝</m:t>
                      </m:r>
                      <m:r>
                        <a:rPr lang="en-US" b="0" i="1" smtClean="0">
                          <a:latin typeface="Cambria Math" panose="02040503050406030204" pitchFamily="18" charset="0"/>
                        </a:rPr>
                        <m:t>=</m:t>
                      </m:r>
                      <m:r>
                        <a:rPr lang="en-US" b="0" i="1" smtClean="0">
                          <a:latin typeface="Cambria Math" panose="02040503050406030204" pitchFamily="18" charset="0"/>
                        </a:rPr>
                        <m:t>𝑢𝑡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𝑡</m:t>
                          </m:r>
                        </m:e>
                        <m:sub/>
                        <m:sup>
                          <m:r>
                            <a:rPr lang="en-US" b="0" i="1" smtClean="0">
                              <a:latin typeface="Cambria Math" panose="02040503050406030204" pitchFamily="18" charset="0"/>
                            </a:rPr>
                            <m:t>2</m:t>
                          </m:r>
                        </m:sup>
                      </m:sSubSup>
                    </m:oMath>
                  </m:oMathPara>
                </a14:m>
                <a:endParaRPr lang="en-US" b="0" i="1" baseline="300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+1.05</m:t>
                      </m:r>
                      <m:r>
                        <a:rPr lang="en-US" i="1">
                          <a:latin typeface="Cambria Math" panose="02040503050406030204" pitchFamily="18" charset="0"/>
                        </a:rPr>
                        <m:t>=</m:t>
                      </m:r>
                      <m:r>
                        <a:rPr lang="en-US" b="0" i="1" smtClean="0">
                          <a:latin typeface="Cambria Math" panose="02040503050406030204" pitchFamily="18" charset="0"/>
                        </a:rPr>
                        <m:t>+6.5</m:t>
                      </m:r>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0" i="1" smtClean="0">
                          <a:latin typeface="Cambria Math" panose="02040503050406030204" pitchFamily="18" charset="0"/>
                        </a:rPr>
                        <m:t>9.8</m:t>
                      </m:r>
                      <m:sSubSup>
                        <m:sSubSupPr>
                          <m:ctrlPr>
                            <a:rPr lang="en-US" i="1">
                              <a:latin typeface="Cambria Math" panose="02040503050406030204" pitchFamily="18" charset="0"/>
                            </a:rPr>
                          </m:ctrlPr>
                        </m:sSubSupPr>
                        <m:e>
                          <m:r>
                            <a:rPr lang="en-US" i="1">
                              <a:latin typeface="Cambria Math" panose="02040503050406030204" pitchFamily="18" charset="0"/>
                            </a:rPr>
                            <m:t>𝑡</m:t>
                          </m:r>
                        </m:e>
                        <m:sub/>
                        <m:sup>
                          <m:r>
                            <a:rPr lang="en-US" i="1">
                              <a:latin typeface="Cambria Math" panose="02040503050406030204" pitchFamily="18" charset="0"/>
                            </a:rPr>
                            <m:t>2</m:t>
                          </m:r>
                        </m:sup>
                      </m:sSubSup>
                    </m:oMath>
                  </m:oMathPara>
                </a14:m>
                <a:endParaRPr lang="en-US" b="0" i="1" baseline="300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9</m:t>
                      </m:r>
                      <m:sSubSup>
                        <m:sSubSupPr>
                          <m:ctrlPr>
                            <a:rPr lang="en-US" i="1">
                              <a:latin typeface="Cambria Math" panose="02040503050406030204" pitchFamily="18" charset="0"/>
                            </a:rPr>
                          </m:ctrlPr>
                        </m:sSubSupPr>
                        <m:e>
                          <m:r>
                            <a:rPr lang="en-US" i="1">
                              <a:latin typeface="Cambria Math" panose="02040503050406030204" pitchFamily="18" charset="0"/>
                            </a:rPr>
                            <m:t>𝑡</m:t>
                          </m:r>
                        </m:e>
                        <m:sub/>
                        <m:sup>
                          <m:r>
                            <a:rPr lang="en-US" i="1">
                              <a:latin typeface="Cambria Math" panose="02040503050406030204" pitchFamily="18" charset="0"/>
                            </a:rPr>
                            <m:t>2</m:t>
                          </m:r>
                        </m:sup>
                      </m:sSubSup>
                      <m:r>
                        <a:rPr lang="en-US" b="0" i="1" smtClean="0">
                          <a:latin typeface="Cambria Math" panose="02040503050406030204" pitchFamily="18" charset="0"/>
                        </a:rPr>
                        <m:t>+6.5</m:t>
                      </m:r>
                      <m:r>
                        <a:rPr lang="en-US" b="0" i="1" smtClean="0">
                          <a:latin typeface="Cambria Math" panose="02040503050406030204" pitchFamily="18" charset="0"/>
                        </a:rPr>
                        <m:t>𝑡</m:t>
                      </m:r>
                      <m:r>
                        <a:rPr lang="en-US" b="0" i="1" smtClean="0">
                          <a:latin typeface="Cambria Math" panose="02040503050406030204" pitchFamily="18" charset="0"/>
                        </a:rPr>
                        <m:t> −1.05</m:t>
                      </m:r>
                    </m:oMath>
                  </m:oMathPara>
                </a14:m>
                <a:endParaRPr lang="en-US" b="0" i="1" baseline="300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=1.14 </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𝑤𝑎𝑦</m:t>
                      </m:r>
                      <m:r>
                        <a:rPr lang="en-US" b="0" i="1" smtClean="0">
                          <a:latin typeface="Cambria Math" panose="02040503050406030204" pitchFamily="18" charset="0"/>
                        </a:rPr>
                        <m:t> </m:t>
                      </m:r>
                      <m:r>
                        <a:rPr lang="en-US" b="0" i="1" smtClean="0">
                          <a:latin typeface="Cambria Math" panose="02040503050406030204" pitchFamily="18" charset="0"/>
                        </a:rPr>
                        <m:t>𝑑𝑜𝑤𝑛</m:t>
                      </m:r>
                      <m:r>
                        <a:rPr lang="en-US" b="0" i="1" smtClean="0">
                          <a:latin typeface="Cambria Math" panose="02040503050406030204" pitchFamily="18" charset="0"/>
                        </a:rPr>
                        <m:t>)</m:t>
                      </m:r>
                    </m:oMath>
                  </m:oMathPara>
                </a14:m>
                <a:br>
                  <a:rPr lang="en-US" b="0" i="1" dirty="0">
                    <a:latin typeface="Cambria Math" panose="02040503050406030204" pitchFamily="18" charset="0"/>
                  </a:rPr>
                </a:br>
                <a:endParaRPr lang="en-US" dirty="0"/>
              </a:p>
              <a:p>
                <a:pPr marL="342900" indent="-342900">
                  <a:buFont typeface="+mj-lt"/>
                  <a:buAutoNum type="alphaLcParenR" startAt="2"/>
                </a:pPr>
                <a:r>
                  <a:rPr lang="en-US" dirty="0"/>
                  <a:t>Find the velocity of the ball as it passes the hoop.</a:t>
                </a:r>
              </a:p>
              <a:p>
                <a:pPr marL="0" indent="0" algn="ctr">
                  <a:buNone/>
                </a:pPr>
                <a14:m>
                  <m:oMath xmlns:m="http://schemas.openxmlformats.org/officeDocument/2006/math">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𝑤𝑎𝑦</m:t>
                    </m:r>
                    <m:r>
                      <a:rPr lang="en-US" b="0" i="1" smtClean="0">
                        <a:latin typeface="Cambria Math" panose="02040503050406030204" pitchFamily="18" charset="0"/>
                      </a:rPr>
                      <m:t> </m:t>
                    </m:r>
                    <m:r>
                      <a:rPr lang="en-US" b="0" i="1" smtClean="0">
                        <a:latin typeface="Cambria Math" panose="02040503050406030204" pitchFamily="18" charset="0"/>
                      </a:rPr>
                      <m:t>𝑑𝑜𝑤𝑛</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=+6.50+</m:t>
                    </m:r>
                    <m:d>
                      <m:dPr>
                        <m:ctrlPr>
                          <a:rPr lang="en-US" b="0" i="1" smtClean="0">
                            <a:latin typeface="Cambria Math" panose="02040503050406030204" pitchFamily="18" charset="0"/>
                          </a:rPr>
                        </m:ctrlPr>
                      </m:dPr>
                      <m:e>
                        <m:r>
                          <a:rPr lang="en-US" b="0" i="1" smtClean="0">
                            <a:latin typeface="Cambria Math" panose="02040503050406030204" pitchFamily="18" charset="0"/>
                          </a:rPr>
                          <m:t>−9.8 </m:t>
                        </m:r>
                        <m:r>
                          <a:rPr lang="en-US" b="0" i="1" smtClean="0">
                            <a:latin typeface="Cambria Math" panose="02040503050406030204" pitchFamily="18" charset="0"/>
                          </a:rPr>
                          <m:t>𝑋</m:t>
                        </m:r>
                        <m:r>
                          <a:rPr lang="en-US" b="0" i="1" smtClean="0">
                            <a:latin typeface="Cambria Math" panose="02040503050406030204" pitchFamily="18" charset="0"/>
                          </a:rPr>
                          <m:t> 1.138</m:t>
                        </m:r>
                      </m:e>
                    </m:d>
                    <m:r>
                      <a:rPr lang="en-US" b="0" i="1" smtClean="0">
                        <a:latin typeface="Cambria Math" panose="02040503050406030204" pitchFamily="18" charset="0"/>
                      </a:rPr>
                      <m:t>=−4.65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a14:m>
                <a:r>
                  <a:rPr lang="en-US" baseline="30000" dirty="0"/>
                  <a:t> </a:t>
                </a:r>
                <a14:m>
                  <m:oMath xmlns:m="http://schemas.openxmlformats.org/officeDocument/2006/math">
                    <m:r>
                      <a:rPr lang="en-US" i="1">
                        <a:latin typeface="Cambria Math" panose="02040503050406030204" pitchFamily="18" charset="0"/>
                      </a:rPr>
                      <m:t>=4.65 </m:t>
                    </m:r>
                    <m:r>
                      <a:rPr lang="en-US" i="1">
                        <a:latin typeface="Cambria Math" panose="02040503050406030204" pitchFamily="18" charset="0"/>
                      </a:rPr>
                      <m:t>𝑚</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oMath>
                </a14:m>
                <a:r>
                  <a:rPr lang="en-US" dirty="0"/>
                  <a:t> down</a:t>
                </a:r>
              </a:p>
              <a:p>
                <a:pPr marL="342900" indent="-342900">
                  <a:buFont typeface="+mj-lt"/>
                  <a:buAutoNum type="alphaLcParenR" startAt="3"/>
                </a:pPr>
                <a:r>
                  <a:rPr lang="en-US" dirty="0"/>
                  <a:t>An opponent is running towards the hoop at 35 km/h. He is 15.0 m away from being in position to grab the ball as it rebounds. Will he be there in time?</a:t>
                </a:r>
                <a:endParaRPr lang="en-A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𝑣𝑡</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35</m:t>
                          </m:r>
                        </m:num>
                        <m:den>
                          <m:r>
                            <a:rPr lang="en-US" b="0" i="1" smtClean="0">
                              <a:latin typeface="Cambria Math" panose="02040503050406030204" pitchFamily="18" charset="0"/>
                            </a:rPr>
                            <m:t>3.6</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1.14=11.1</m:t>
                      </m:r>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𝑠𝑜</m:t>
                      </m:r>
                      <m:r>
                        <a:rPr lang="en-US" b="0" i="1" smtClean="0">
                          <a:latin typeface="Cambria Math" panose="02040503050406030204" pitchFamily="18" charset="0"/>
                        </a:rPr>
                        <m:t> </m:t>
                      </m:r>
                      <m:r>
                        <a:rPr lang="en-US" b="0" i="1" smtClean="0">
                          <a:latin typeface="Cambria Math" panose="02040503050406030204" pitchFamily="18" charset="0"/>
                        </a:rPr>
                        <m:t>𝑛𝑜</m:t>
                      </m:r>
                    </m:oMath>
                  </m:oMathPara>
                </a14:m>
                <a:endParaRPr lang="en-AU" dirty="0"/>
              </a:p>
            </p:txBody>
          </p:sp>
        </mc:Choice>
        <mc:Fallback xmlns="">
          <p:sp>
            <p:nvSpPr>
              <p:cNvPr id="3" name="Content Placeholder 2">
                <a:extLst>
                  <a:ext uri="{FF2B5EF4-FFF2-40B4-BE49-F238E27FC236}">
                    <a16:creationId xmlns:a16="http://schemas.microsoft.com/office/drawing/2014/main" id="{6CB33F63-5A14-41AF-8720-05DB458D1D22}"/>
                  </a:ext>
                </a:extLst>
              </p:cNvPr>
              <p:cNvSpPr>
                <a:spLocks noGrp="1" noRot="1" noChangeAspect="1" noMove="1" noResize="1" noEditPoints="1" noAdjustHandles="1" noChangeArrowheads="1" noChangeShapeType="1" noTextEdit="1"/>
              </p:cNvSpPr>
              <p:nvPr>
                <p:ph idx="1"/>
              </p:nvPr>
            </p:nvSpPr>
            <p:spPr>
              <a:xfrm>
                <a:off x="685801" y="1150189"/>
                <a:ext cx="10131425" cy="5461068"/>
              </a:xfrm>
              <a:blipFill>
                <a:blip r:embed="rId2"/>
                <a:stretch>
                  <a:fillRect l="-542" t="-670" r="-482"/>
                </a:stretch>
              </a:blipFill>
            </p:spPr>
            <p:txBody>
              <a:bodyPr/>
              <a:lstStyle/>
              <a:p>
                <a:r>
                  <a:rPr lang="en-AU">
                    <a:noFill/>
                  </a:rPr>
                  <a:t> </a:t>
                </a:r>
              </a:p>
            </p:txBody>
          </p:sp>
        </mc:Fallback>
      </mc:AlternateContent>
    </p:spTree>
    <p:extLst>
      <p:ext uri="{BB962C8B-B14F-4D97-AF65-F5344CB8AC3E}">
        <p14:creationId xmlns:p14="http://schemas.microsoft.com/office/powerpoint/2010/main" val="13521496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083A-840F-4D1E-84CC-2C0B0761D2E4}"/>
              </a:ext>
            </a:extLst>
          </p:cNvPr>
          <p:cNvSpPr>
            <a:spLocks noGrp="1"/>
          </p:cNvSpPr>
          <p:nvPr>
            <p:ph type="title"/>
          </p:nvPr>
        </p:nvSpPr>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C96E36-4798-47C3-9AE8-257EED52D02F}"/>
                  </a:ext>
                </a:extLst>
              </p:cNvPr>
              <p:cNvSpPr>
                <a:spLocks noGrp="1"/>
              </p:cNvSpPr>
              <p:nvPr>
                <p:ph idx="1"/>
              </p:nvPr>
            </p:nvSpPr>
            <p:spPr/>
            <p:txBody>
              <a:bodyPr anchor="t"/>
              <a:lstStyle/>
              <a:p>
                <a:pPr marL="0" indent="0">
                  <a:buNone/>
                </a:pPr>
                <a:r>
                  <a:rPr lang="en-US" dirty="0"/>
                  <a:t>A woman whose car has a flat </a:t>
                </a:r>
                <a:r>
                  <a:rPr lang="en-US" dirty="0" err="1"/>
                  <a:t>tyre</a:t>
                </a:r>
                <a:r>
                  <a:rPr lang="en-US" dirty="0"/>
                  <a:t> has two wheel-nut spanners in the boot of her car. One wheel spanner is 15 cm long, the other is 75 cm long.</a:t>
                </a:r>
              </a:p>
              <a:p>
                <a:r>
                  <a:rPr lang="en-US" dirty="0"/>
                  <a:t>Which spanner will require least effort?</a:t>
                </a:r>
              </a:p>
              <a:p>
                <a:pPr marL="0" indent="0">
                  <a:buNone/>
                </a:pPr>
                <a:r>
                  <a:rPr lang="en-US" dirty="0"/>
                  <a:t>The 75 cm long spanner, longer lever arm so for the same torque less force is required</a:t>
                </a:r>
              </a:p>
              <a:p>
                <a:r>
                  <a:rPr lang="en-US" dirty="0"/>
                  <a:t>If the woman is capable of exerting a force of 45 N perpendicular to the spanners what is the maximum torque she can apply?</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=0.75×45=33.8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𝑐𝑙𝑜𝑐𝑘𝑤𝑖𝑠𝑒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𝑎𝑛𝑡𝑖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𝑐𝑙𝑜𝑐𝑘𝑤𝑖𝑠𝑒</m:t>
                      </m:r>
                    </m:oMath>
                  </m:oMathPara>
                </a14:m>
                <a:endParaRPr lang="en-AU" dirty="0"/>
              </a:p>
            </p:txBody>
          </p:sp>
        </mc:Choice>
        <mc:Fallback xmlns="">
          <p:sp>
            <p:nvSpPr>
              <p:cNvPr id="3" name="Content Placeholder 2">
                <a:extLst>
                  <a:ext uri="{FF2B5EF4-FFF2-40B4-BE49-F238E27FC236}">
                    <a16:creationId xmlns:a16="http://schemas.microsoft.com/office/drawing/2014/main" id="{27C96E36-4798-47C3-9AE8-257EED52D02F}"/>
                  </a:ext>
                </a:extLst>
              </p:cNvPr>
              <p:cNvSpPr>
                <a:spLocks noGrp="1" noRot="1" noChangeAspect="1" noMove="1" noResize="1" noEditPoints="1" noAdjustHandles="1" noChangeArrowheads="1" noChangeShapeType="1" noTextEdit="1"/>
              </p:cNvSpPr>
              <p:nvPr>
                <p:ph idx="1"/>
              </p:nvPr>
            </p:nvSpPr>
            <p:spPr>
              <a:blipFill>
                <a:blip r:embed="rId2"/>
                <a:stretch>
                  <a:fillRect l="-542" t="-835" r="-241"/>
                </a:stretch>
              </a:blipFill>
            </p:spPr>
            <p:txBody>
              <a:bodyPr/>
              <a:lstStyle/>
              <a:p>
                <a:r>
                  <a:rPr lang="en-AU">
                    <a:noFill/>
                  </a:rPr>
                  <a:t> </a:t>
                </a:r>
              </a:p>
            </p:txBody>
          </p:sp>
        </mc:Fallback>
      </mc:AlternateContent>
    </p:spTree>
    <p:extLst>
      <p:ext uri="{BB962C8B-B14F-4D97-AF65-F5344CB8AC3E}">
        <p14:creationId xmlns:p14="http://schemas.microsoft.com/office/powerpoint/2010/main" val="91709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ED7B-4F1F-49BE-A3F9-65BC80D02F13}"/>
              </a:ext>
            </a:extLst>
          </p:cNvPr>
          <p:cNvSpPr>
            <a:spLocks noGrp="1"/>
          </p:cNvSpPr>
          <p:nvPr>
            <p:ph type="title"/>
          </p:nvPr>
        </p:nvSpPr>
        <p:spPr/>
        <p:txBody>
          <a:bodyPr/>
          <a:lstStyle/>
          <a:p>
            <a:r>
              <a:rPr lang="en-US" dirty="0"/>
              <a:t>Example 3 – Method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17084C-E62B-453B-978C-61CDD22F4F2F}"/>
                  </a:ext>
                </a:extLst>
              </p:cNvPr>
              <p:cNvSpPr>
                <a:spLocks noGrp="1"/>
              </p:cNvSpPr>
              <p:nvPr>
                <p:ph idx="1"/>
              </p:nvPr>
            </p:nvSpPr>
            <p:spPr/>
            <p:txBody>
              <a:bodyPr anchor="t"/>
              <a:lstStyle/>
              <a:p>
                <a:r>
                  <a:rPr lang="en-US" dirty="0"/>
                  <a:t>Determine the torque in scenario shown in the diagram</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𝑟𝐹</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oMath>
                  </m:oMathPara>
                </a14:m>
                <a:endParaRPr lang="en-AU" dirty="0"/>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1.5×12</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60</m:t>
                          </m:r>
                        </m:e>
                      </m:func>
                    </m:oMath>
                  </m:oMathPara>
                </a14:m>
                <a:endParaRPr lang="en-US"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15.6 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𝑎𝑛𝑡𝑖𝑐𝑙𝑜𝑐𝑘𝑤𝑖𝑠𝑒</m:t>
                      </m:r>
                    </m:oMath>
                  </m:oMathPara>
                </a14:m>
                <a:endParaRPr lang="en-AU" dirty="0"/>
              </a:p>
              <a:p>
                <a:r>
                  <a:rPr lang="en-AU" dirty="0"/>
                  <a:t>Can be thought of as finding component of force perpendicular to lever arm</a:t>
                </a:r>
              </a:p>
            </p:txBody>
          </p:sp>
        </mc:Choice>
        <mc:Fallback xmlns="">
          <p:sp>
            <p:nvSpPr>
              <p:cNvPr id="3" name="Content Placeholder 2">
                <a:extLst>
                  <a:ext uri="{FF2B5EF4-FFF2-40B4-BE49-F238E27FC236}">
                    <a16:creationId xmlns:a16="http://schemas.microsoft.com/office/drawing/2014/main" id="{BB17084C-E62B-453B-978C-61CDD22F4F2F}"/>
                  </a:ext>
                </a:extLst>
              </p:cNvPr>
              <p:cNvSpPr>
                <a:spLocks noGrp="1" noRot="1" noChangeAspect="1" noMove="1" noResize="1" noEditPoints="1" noAdjustHandles="1" noChangeArrowheads="1" noChangeShapeType="1" noTextEdit="1"/>
              </p:cNvSpPr>
              <p:nvPr>
                <p:ph idx="1"/>
              </p:nvPr>
            </p:nvSpPr>
            <p:spPr>
              <a:blipFill>
                <a:blip r:embed="rId2"/>
                <a:stretch>
                  <a:fillRect l="-421" t="-835"/>
                </a:stretch>
              </a:blipFill>
            </p:spPr>
            <p:txBody>
              <a:bodyPr/>
              <a:lstStyle/>
              <a:p>
                <a:r>
                  <a:rPr lang="en-AU">
                    <a:noFill/>
                  </a:rPr>
                  <a:t> </a:t>
                </a:r>
              </a:p>
            </p:txBody>
          </p:sp>
        </mc:Fallback>
      </mc:AlternateContent>
      <p:grpSp>
        <p:nvGrpSpPr>
          <p:cNvPr id="19" name="Group 18">
            <a:extLst>
              <a:ext uri="{FF2B5EF4-FFF2-40B4-BE49-F238E27FC236}">
                <a16:creationId xmlns:a16="http://schemas.microsoft.com/office/drawing/2014/main" id="{658BAAD4-0AE5-465B-AC26-7F220F55B651}"/>
              </a:ext>
            </a:extLst>
          </p:cNvPr>
          <p:cNvGrpSpPr/>
          <p:nvPr/>
        </p:nvGrpSpPr>
        <p:grpSpPr>
          <a:xfrm>
            <a:off x="7652905" y="1337733"/>
            <a:ext cx="3907799" cy="2327564"/>
            <a:chOff x="7652905" y="1337733"/>
            <a:chExt cx="3907799" cy="2327564"/>
          </a:xfrm>
        </p:grpSpPr>
        <p:grpSp>
          <p:nvGrpSpPr>
            <p:cNvPr id="16" name="Group 15">
              <a:extLst>
                <a:ext uri="{FF2B5EF4-FFF2-40B4-BE49-F238E27FC236}">
                  <a16:creationId xmlns:a16="http://schemas.microsoft.com/office/drawing/2014/main" id="{02F4C314-F7F0-4CC6-90B8-A1668063D008}"/>
                </a:ext>
              </a:extLst>
            </p:cNvPr>
            <p:cNvGrpSpPr/>
            <p:nvPr/>
          </p:nvGrpSpPr>
          <p:grpSpPr>
            <a:xfrm>
              <a:off x="7652905" y="1337733"/>
              <a:ext cx="3526155" cy="2327564"/>
              <a:chOff x="1335232" y="1783581"/>
              <a:chExt cx="3526155" cy="2327564"/>
            </a:xfrm>
          </p:grpSpPr>
          <p:grpSp>
            <p:nvGrpSpPr>
              <p:cNvPr id="10" name="Group 9">
                <a:extLst>
                  <a:ext uri="{FF2B5EF4-FFF2-40B4-BE49-F238E27FC236}">
                    <a16:creationId xmlns:a16="http://schemas.microsoft.com/office/drawing/2014/main" id="{3E9794CA-DCFC-437A-A76E-79F6E3288088}"/>
                  </a:ext>
                </a:extLst>
              </p:cNvPr>
              <p:cNvGrpSpPr/>
              <p:nvPr/>
            </p:nvGrpSpPr>
            <p:grpSpPr>
              <a:xfrm>
                <a:off x="1335232" y="2049611"/>
                <a:ext cx="3491345" cy="1202744"/>
                <a:chOff x="1335232" y="2049611"/>
                <a:chExt cx="3491345" cy="1202744"/>
              </a:xfrm>
            </p:grpSpPr>
            <p:sp>
              <p:nvSpPr>
                <p:cNvPr id="4" name="Rectangle 3">
                  <a:extLst>
                    <a:ext uri="{FF2B5EF4-FFF2-40B4-BE49-F238E27FC236}">
                      <a16:creationId xmlns:a16="http://schemas.microsoft.com/office/drawing/2014/main" id="{C54C752F-6F12-4B4C-8AC2-5CCCED0083D8}"/>
                    </a:ext>
                  </a:extLst>
                </p:cNvPr>
                <p:cNvSpPr/>
                <p:nvPr/>
              </p:nvSpPr>
              <p:spPr>
                <a:xfrm>
                  <a:off x="1558636" y="3028953"/>
                  <a:ext cx="2597728" cy="1013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Arrow Connector 5">
                  <a:extLst>
                    <a:ext uri="{FF2B5EF4-FFF2-40B4-BE49-F238E27FC236}">
                      <a16:creationId xmlns:a16="http://schemas.microsoft.com/office/drawing/2014/main" id="{B29CD65C-186E-4D40-952F-87D813763B7C}"/>
                    </a:ext>
                  </a:extLst>
                </p:cNvPr>
                <p:cNvCxnSpPr>
                  <a:cxnSpLocks/>
                  <a:stCxn id="4" idx="3"/>
                </p:cNvCxnSpPr>
                <p:nvPr/>
              </p:nvCxnSpPr>
              <p:spPr>
                <a:xfrm flipV="1">
                  <a:off x="4156364" y="2049611"/>
                  <a:ext cx="670213" cy="10299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F8DC686-724C-41E7-A78B-327C157EC122}"/>
                    </a:ext>
                  </a:extLst>
                </p:cNvPr>
                <p:cNvSpPr/>
                <p:nvPr/>
              </p:nvSpPr>
              <p:spPr>
                <a:xfrm>
                  <a:off x="1335232" y="2919845"/>
                  <a:ext cx="322118" cy="3325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12" name="Straight Connector 11">
                <a:extLst>
                  <a:ext uri="{FF2B5EF4-FFF2-40B4-BE49-F238E27FC236}">
                    <a16:creationId xmlns:a16="http://schemas.microsoft.com/office/drawing/2014/main" id="{D7FAA6F4-40DA-431B-BBE4-8EBFEAA0A83F}"/>
                  </a:ext>
                </a:extLst>
              </p:cNvPr>
              <p:cNvCxnSpPr/>
              <p:nvPr/>
            </p:nvCxnSpPr>
            <p:spPr>
              <a:xfrm flipV="1">
                <a:off x="4156364" y="1783581"/>
                <a:ext cx="0" cy="2327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69ABAD53-A87A-4236-8061-04373E3F6FA5}"/>
                  </a:ext>
                </a:extLst>
              </p:cNvPr>
              <p:cNvSpPr/>
              <p:nvPr/>
            </p:nvSpPr>
            <p:spPr>
              <a:xfrm>
                <a:off x="3610842" y="2265048"/>
                <a:ext cx="1091045" cy="886886"/>
              </a:xfrm>
              <a:prstGeom prst="arc">
                <a:avLst>
                  <a:gd name="adj1" fmla="val 16200000"/>
                  <a:gd name="adj2" fmla="val 1940970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TextBox 13">
                <a:extLst>
                  <a:ext uri="{FF2B5EF4-FFF2-40B4-BE49-F238E27FC236}">
                    <a16:creationId xmlns:a16="http://schemas.microsoft.com/office/drawing/2014/main" id="{D326646E-0A28-4F91-A2A7-5014A5F71874}"/>
                  </a:ext>
                </a:extLst>
              </p:cNvPr>
              <p:cNvSpPr txBox="1"/>
              <p:nvPr/>
            </p:nvSpPr>
            <p:spPr>
              <a:xfrm flipH="1">
                <a:off x="2383673" y="2722197"/>
                <a:ext cx="719055" cy="369332"/>
              </a:xfrm>
              <a:prstGeom prst="rect">
                <a:avLst/>
              </a:prstGeom>
              <a:noFill/>
            </p:spPr>
            <p:txBody>
              <a:bodyPr wrap="square" rtlCol="0">
                <a:spAutoFit/>
              </a:bodyPr>
              <a:lstStyle/>
              <a:p>
                <a:r>
                  <a:rPr lang="en-US" dirty="0"/>
                  <a:t>1.5 m</a:t>
                </a:r>
                <a:endParaRPr lang="en-AU" dirty="0"/>
              </a:p>
            </p:txBody>
          </p:sp>
          <p:sp>
            <p:nvSpPr>
              <p:cNvPr id="15" name="TextBox 14">
                <a:extLst>
                  <a:ext uri="{FF2B5EF4-FFF2-40B4-BE49-F238E27FC236}">
                    <a16:creationId xmlns:a16="http://schemas.microsoft.com/office/drawing/2014/main" id="{E06595D4-E2E8-407A-B4F9-EE738A184262}"/>
                  </a:ext>
                </a:extLst>
              </p:cNvPr>
              <p:cNvSpPr txBox="1"/>
              <p:nvPr/>
            </p:nvSpPr>
            <p:spPr>
              <a:xfrm flipH="1">
                <a:off x="4142332" y="1922495"/>
                <a:ext cx="719055" cy="369332"/>
              </a:xfrm>
              <a:prstGeom prst="rect">
                <a:avLst/>
              </a:prstGeom>
              <a:noFill/>
            </p:spPr>
            <p:txBody>
              <a:bodyPr wrap="square" rtlCol="0">
                <a:spAutoFit/>
              </a:bodyPr>
              <a:lstStyle/>
              <a:p>
                <a:r>
                  <a:rPr lang="en-US" dirty="0"/>
                  <a:t>30°</a:t>
                </a:r>
                <a:endParaRPr lang="en-AU" dirty="0"/>
              </a:p>
            </p:txBody>
          </p:sp>
        </p:grpSp>
        <p:sp>
          <p:nvSpPr>
            <p:cNvPr id="18" name="TextBox 17">
              <a:extLst>
                <a:ext uri="{FF2B5EF4-FFF2-40B4-BE49-F238E27FC236}">
                  <a16:creationId xmlns:a16="http://schemas.microsoft.com/office/drawing/2014/main" id="{FF8FB7D3-3E84-4B5D-AB27-0407BE28AC05}"/>
                </a:ext>
              </a:extLst>
            </p:cNvPr>
            <p:cNvSpPr txBox="1"/>
            <p:nvPr/>
          </p:nvSpPr>
          <p:spPr>
            <a:xfrm flipH="1">
              <a:off x="10841649" y="2003866"/>
              <a:ext cx="719055" cy="369332"/>
            </a:xfrm>
            <a:prstGeom prst="rect">
              <a:avLst/>
            </a:prstGeom>
            <a:noFill/>
          </p:spPr>
          <p:txBody>
            <a:bodyPr wrap="square" rtlCol="0">
              <a:spAutoFit/>
            </a:bodyPr>
            <a:lstStyle/>
            <a:p>
              <a:r>
                <a:rPr lang="en-US" dirty="0"/>
                <a:t>12 N</a:t>
              </a:r>
              <a:endParaRPr lang="en-AU" dirty="0"/>
            </a:p>
          </p:txBody>
        </p:sp>
      </p:grpSp>
    </p:spTree>
    <p:extLst>
      <p:ext uri="{BB962C8B-B14F-4D97-AF65-F5344CB8AC3E}">
        <p14:creationId xmlns:p14="http://schemas.microsoft.com/office/powerpoint/2010/main" val="309288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ED7B-4F1F-49BE-A3F9-65BC80D02F13}"/>
              </a:ext>
            </a:extLst>
          </p:cNvPr>
          <p:cNvSpPr>
            <a:spLocks noGrp="1"/>
          </p:cNvSpPr>
          <p:nvPr>
            <p:ph type="title"/>
          </p:nvPr>
        </p:nvSpPr>
        <p:spPr/>
        <p:txBody>
          <a:bodyPr/>
          <a:lstStyle/>
          <a:p>
            <a:r>
              <a:rPr lang="en-US" dirty="0"/>
              <a:t>Example 3 – Method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17084C-E62B-453B-978C-61CDD22F4F2F}"/>
                  </a:ext>
                </a:extLst>
              </p:cNvPr>
              <p:cNvSpPr>
                <a:spLocks noGrp="1"/>
              </p:cNvSpPr>
              <p:nvPr>
                <p:ph idx="1"/>
              </p:nvPr>
            </p:nvSpPr>
            <p:spPr/>
            <p:txBody>
              <a:bodyPr anchor="t">
                <a:normAutofit/>
              </a:bodyPr>
              <a:lstStyle/>
              <a:p>
                <a:r>
                  <a:rPr lang="en-US" dirty="0"/>
                  <a:t>Determine the torque in scenario shown in the diagram</a:t>
                </a:r>
              </a:p>
              <a:p>
                <a:r>
                  <a:rPr lang="en-US" dirty="0"/>
                  <a:t>Can project force back so it is perpendicular to a different lever arm</a:t>
                </a:r>
              </a:p>
              <a:p>
                <a:r>
                  <a:rPr lang="en-US" dirty="0"/>
                  <a:t>Find length of new lever arm (should always be smaller)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baseline="-25000" smtClean="0">
                          <a:latin typeface="Cambria Math" panose="02040503050406030204" pitchFamily="18" charset="0"/>
                        </a:rPr>
                        <m:t>𝑛𝑒𝑤</m:t>
                      </m:r>
                      <m:r>
                        <a:rPr lang="en-US" b="0" i="1" smtClean="0">
                          <a:latin typeface="Cambria Math" panose="02040503050406030204" pitchFamily="18" charset="0"/>
                        </a:rPr>
                        <m:t>=1.5</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30</m:t>
                          </m:r>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m:t>
                      </m:r>
                      <m:r>
                        <a:rPr lang="en-US" i="1" baseline="-25000">
                          <a:latin typeface="Cambria Math" panose="02040503050406030204" pitchFamily="18" charset="0"/>
                        </a:rPr>
                        <m:t>𝑛𝑒𝑤</m:t>
                      </m:r>
                      <m:r>
                        <a:rPr lang="en-US" i="1">
                          <a:latin typeface="Cambria Math" panose="02040503050406030204" pitchFamily="18" charset="0"/>
                        </a:rPr>
                        <m:t>=</m:t>
                      </m:r>
                      <m:r>
                        <a:rPr lang="en-US" b="0" i="1" smtClean="0">
                          <a:latin typeface="Cambria Math" panose="02040503050406030204" pitchFamily="18" charset="0"/>
                        </a:rPr>
                        <m:t>1.30 </m:t>
                      </m:r>
                      <m:r>
                        <a:rPr lang="en-US" b="0" i="1" smtClean="0">
                          <a:latin typeface="Cambria Math" panose="02040503050406030204" pitchFamily="18" charset="0"/>
                        </a:rPr>
                        <m:t>𝑚</m:t>
                      </m:r>
                    </m:oMath>
                  </m:oMathPara>
                </a14:m>
                <a:endParaRPr lang="en-US" b="0" dirty="0"/>
              </a:p>
              <a:p>
                <a:r>
                  <a:rPr lang="en-US" dirty="0"/>
                  <a:t>Then find torque as if the force were perpendicular to this lever arm (force does not change size!)</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=1.3×12</m:t>
                      </m:r>
                    </m:oMath>
                  </m:oMathPara>
                </a14:m>
                <a:endParaRPr lang="en-AU" dirty="0"/>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15.6 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𝑎𝑛𝑡𝑖𝑐𝑙𝑜𝑐𝑘𝑤𝑖𝑠𝑒</m:t>
                      </m:r>
                    </m:oMath>
                  </m:oMathPara>
                </a14:m>
                <a:endParaRPr lang="en-AU" dirty="0"/>
              </a:p>
              <a:p>
                <a:r>
                  <a:rPr lang="en-AU" dirty="0"/>
                  <a:t>Can be thought of as finding effective shorter lever arm</a:t>
                </a:r>
              </a:p>
            </p:txBody>
          </p:sp>
        </mc:Choice>
        <mc:Fallback xmlns="">
          <p:sp>
            <p:nvSpPr>
              <p:cNvPr id="3" name="Content Placeholder 2">
                <a:extLst>
                  <a:ext uri="{FF2B5EF4-FFF2-40B4-BE49-F238E27FC236}">
                    <a16:creationId xmlns:a16="http://schemas.microsoft.com/office/drawing/2014/main" id="{BB17084C-E62B-453B-978C-61CDD22F4F2F}"/>
                  </a:ext>
                </a:extLst>
              </p:cNvPr>
              <p:cNvSpPr>
                <a:spLocks noGrp="1" noRot="1" noChangeAspect="1" noMove="1" noResize="1" noEditPoints="1" noAdjustHandles="1" noChangeArrowheads="1" noChangeShapeType="1" noTextEdit="1"/>
              </p:cNvSpPr>
              <p:nvPr>
                <p:ph idx="1"/>
              </p:nvPr>
            </p:nvSpPr>
            <p:spPr>
              <a:blipFill>
                <a:blip r:embed="rId2"/>
                <a:stretch>
                  <a:fillRect l="-421" t="-835" b="-668"/>
                </a:stretch>
              </a:blipFill>
            </p:spPr>
            <p:txBody>
              <a:bodyPr/>
              <a:lstStyle/>
              <a:p>
                <a:r>
                  <a:rPr lang="en-AU">
                    <a:noFill/>
                  </a:rPr>
                  <a:t> </a:t>
                </a:r>
              </a:p>
            </p:txBody>
          </p:sp>
        </mc:Fallback>
      </mc:AlternateContent>
      <p:grpSp>
        <p:nvGrpSpPr>
          <p:cNvPr id="19" name="Group 18">
            <a:extLst>
              <a:ext uri="{FF2B5EF4-FFF2-40B4-BE49-F238E27FC236}">
                <a16:creationId xmlns:a16="http://schemas.microsoft.com/office/drawing/2014/main" id="{658BAAD4-0AE5-465B-AC26-7F220F55B651}"/>
              </a:ext>
            </a:extLst>
          </p:cNvPr>
          <p:cNvGrpSpPr/>
          <p:nvPr/>
        </p:nvGrpSpPr>
        <p:grpSpPr>
          <a:xfrm>
            <a:off x="7652905" y="1337733"/>
            <a:ext cx="3907799" cy="2327564"/>
            <a:chOff x="7652905" y="1337733"/>
            <a:chExt cx="3907799" cy="2327564"/>
          </a:xfrm>
        </p:grpSpPr>
        <p:grpSp>
          <p:nvGrpSpPr>
            <p:cNvPr id="16" name="Group 15">
              <a:extLst>
                <a:ext uri="{FF2B5EF4-FFF2-40B4-BE49-F238E27FC236}">
                  <a16:creationId xmlns:a16="http://schemas.microsoft.com/office/drawing/2014/main" id="{02F4C314-F7F0-4CC6-90B8-A1668063D008}"/>
                </a:ext>
              </a:extLst>
            </p:cNvPr>
            <p:cNvGrpSpPr/>
            <p:nvPr/>
          </p:nvGrpSpPr>
          <p:grpSpPr>
            <a:xfrm>
              <a:off x="7652905" y="1337733"/>
              <a:ext cx="3526155" cy="2327564"/>
              <a:chOff x="1335232" y="1783581"/>
              <a:chExt cx="3526155" cy="2327564"/>
            </a:xfrm>
          </p:grpSpPr>
          <p:grpSp>
            <p:nvGrpSpPr>
              <p:cNvPr id="10" name="Group 9">
                <a:extLst>
                  <a:ext uri="{FF2B5EF4-FFF2-40B4-BE49-F238E27FC236}">
                    <a16:creationId xmlns:a16="http://schemas.microsoft.com/office/drawing/2014/main" id="{3E9794CA-DCFC-437A-A76E-79F6E3288088}"/>
                  </a:ext>
                </a:extLst>
              </p:cNvPr>
              <p:cNvGrpSpPr/>
              <p:nvPr/>
            </p:nvGrpSpPr>
            <p:grpSpPr>
              <a:xfrm>
                <a:off x="1335232" y="2049611"/>
                <a:ext cx="3491345" cy="1202744"/>
                <a:chOff x="1335232" y="2049611"/>
                <a:chExt cx="3491345" cy="1202744"/>
              </a:xfrm>
            </p:grpSpPr>
            <p:sp>
              <p:nvSpPr>
                <p:cNvPr id="4" name="Rectangle 3">
                  <a:extLst>
                    <a:ext uri="{FF2B5EF4-FFF2-40B4-BE49-F238E27FC236}">
                      <a16:creationId xmlns:a16="http://schemas.microsoft.com/office/drawing/2014/main" id="{C54C752F-6F12-4B4C-8AC2-5CCCED0083D8}"/>
                    </a:ext>
                  </a:extLst>
                </p:cNvPr>
                <p:cNvSpPr/>
                <p:nvPr/>
              </p:nvSpPr>
              <p:spPr>
                <a:xfrm>
                  <a:off x="1558636" y="3028953"/>
                  <a:ext cx="2597728" cy="1013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Arrow Connector 5">
                  <a:extLst>
                    <a:ext uri="{FF2B5EF4-FFF2-40B4-BE49-F238E27FC236}">
                      <a16:creationId xmlns:a16="http://schemas.microsoft.com/office/drawing/2014/main" id="{B29CD65C-186E-4D40-952F-87D813763B7C}"/>
                    </a:ext>
                  </a:extLst>
                </p:cNvPr>
                <p:cNvCxnSpPr>
                  <a:cxnSpLocks/>
                  <a:stCxn id="4" idx="3"/>
                </p:cNvCxnSpPr>
                <p:nvPr/>
              </p:nvCxnSpPr>
              <p:spPr>
                <a:xfrm flipV="1">
                  <a:off x="4156364" y="2049611"/>
                  <a:ext cx="670213" cy="10299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F8DC686-724C-41E7-A78B-327C157EC122}"/>
                    </a:ext>
                  </a:extLst>
                </p:cNvPr>
                <p:cNvSpPr/>
                <p:nvPr/>
              </p:nvSpPr>
              <p:spPr>
                <a:xfrm>
                  <a:off x="1335232" y="2919845"/>
                  <a:ext cx="322118" cy="3325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12" name="Straight Connector 11">
                <a:extLst>
                  <a:ext uri="{FF2B5EF4-FFF2-40B4-BE49-F238E27FC236}">
                    <a16:creationId xmlns:a16="http://schemas.microsoft.com/office/drawing/2014/main" id="{D7FAA6F4-40DA-431B-BBE4-8EBFEAA0A83F}"/>
                  </a:ext>
                </a:extLst>
              </p:cNvPr>
              <p:cNvCxnSpPr/>
              <p:nvPr/>
            </p:nvCxnSpPr>
            <p:spPr>
              <a:xfrm flipV="1">
                <a:off x="4156364" y="1783581"/>
                <a:ext cx="0" cy="2327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69ABAD53-A87A-4236-8061-04373E3F6FA5}"/>
                  </a:ext>
                </a:extLst>
              </p:cNvPr>
              <p:cNvSpPr/>
              <p:nvPr/>
            </p:nvSpPr>
            <p:spPr>
              <a:xfrm>
                <a:off x="3610842" y="2265048"/>
                <a:ext cx="1091045" cy="886886"/>
              </a:xfrm>
              <a:prstGeom prst="arc">
                <a:avLst>
                  <a:gd name="adj1" fmla="val 16200000"/>
                  <a:gd name="adj2" fmla="val 1940970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TextBox 13">
                <a:extLst>
                  <a:ext uri="{FF2B5EF4-FFF2-40B4-BE49-F238E27FC236}">
                    <a16:creationId xmlns:a16="http://schemas.microsoft.com/office/drawing/2014/main" id="{D326646E-0A28-4F91-A2A7-5014A5F71874}"/>
                  </a:ext>
                </a:extLst>
              </p:cNvPr>
              <p:cNvSpPr txBox="1"/>
              <p:nvPr/>
            </p:nvSpPr>
            <p:spPr>
              <a:xfrm flipH="1">
                <a:off x="2383673" y="2722197"/>
                <a:ext cx="719055" cy="369332"/>
              </a:xfrm>
              <a:prstGeom prst="rect">
                <a:avLst/>
              </a:prstGeom>
              <a:noFill/>
            </p:spPr>
            <p:txBody>
              <a:bodyPr wrap="square" rtlCol="0">
                <a:spAutoFit/>
              </a:bodyPr>
              <a:lstStyle/>
              <a:p>
                <a:r>
                  <a:rPr lang="en-US" dirty="0"/>
                  <a:t>1.5 m</a:t>
                </a:r>
                <a:endParaRPr lang="en-AU" dirty="0"/>
              </a:p>
            </p:txBody>
          </p:sp>
          <p:sp>
            <p:nvSpPr>
              <p:cNvPr id="15" name="TextBox 14">
                <a:extLst>
                  <a:ext uri="{FF2B5EF4-FFF2-40B4-BE49-F238E27FC236}">
                    <a16:creationId xmlns:a16="http://schemas.microsoft.com/office/drawing/2014/main" id="{E06595D4-E2E8-407A-B4F9-EE738A184262}"/>
                  </a:ext>
                </a:extLst>
              </p:cNvPr>
              <p:cNvSpPr txBox="1"/>
              <p:nvPr/>
            </p:nvSpPr>
            <p:spPr>
              <a:xfrm flipH="1">
                <a:off x="4142332" y="1922495"/>
                <a:ext cx="719055" cy="369332"/>
              </a:xfrm>
              <a:prstGeom prst="rect">
                <a:avLst/>
              </a:prstGeom>
              <a:noFill/>
            </p:spPr>
            <p:txBody>
              <a:bodyPr wrap="square" rtlCol="0">
                <a:spAutoFit/>
              </a:bodyPr>
              <a:lstStyle/>
              <a:p>
                <a:r>
                  <a:rPr lang="en-US" dirty="0"/>
                  <a:t>30°</a:t>
                </a:r>
                <a:endParaRPr lang="en-AU" dirty="0"/>
              </a:p>
            </p:txBody>
          </p:sp>
        </p:grpSp>
        <p:sp>
          <p:nvSpPr>
            <p:cNvPr id="18" name="TextBox 17">
              <a:extLst>
                <a:ext uri="{FF2B5EF4-FFF2-40B4-BE49-F238E27FC236}">
                  <a16:creationId xmlns:a16="http://schemas.microsoft.com/office/drawing/2014/main" id="{FF8FB7D3-3E84-4B5D-AB27-0407BE28AC05}"/>
                </a:ext>
              </a:extLst>
            </p:cNvPr>
            <p:cNvSpPr txBox="1"/>
            <p:nvPr/>
          </p:nvSpPr>
          <p:spPr>
            <a:xfrm flipH="1">
              <a:off x="10841649" y="2003866"/>
              <a:ext cx="719055" cy="369332"/>
            </a:xfrm>
            <a:prstGeom prst="rect">
              <a:avLst/>
            </a:prstGeom>
            <a:noFill/>
          </p:spPr>
          <p:txBody>
            <a:bodyPr wrap="square" rtlCol="0">
              <a:spAutoFit/>
            </a:bodyPr>
            <a:lstStyle/>
            <a:p>
              <a:r>
                <a:rPr lang="en-US" dirty="0"/>
                <a:t>12 N</a:t>
              </a:r>
              <a:endParaRPr lang="en-AU" dirty="0"/>
            </a:p>
          </p:txBody>
        </p:sp>
      </p:grpSp>
      <p:grpSp>
        <p:nvGrpSpPr>
          <p:cNvPr id="11" name="Group 10">
            <a:extLst>
              <a:ext uri="{FF2B5EF4-FFF2-40B4-BE49-F238E27FC236}">
                <a16:creationId xmlns:a16="http://schemas.microsoft.com/office/drawing/2014/main" id="{08AF843B-81F0-49BD-9A68-3E3291E74E0E}"/>
              </a:ext>
            </a:extLst>
          </p:cNvPr>
          <p:cNvGrpSpPr/>
          <p:nvPr/>
        </p:nvGrpSpPr>
        <p:grpSpPr>
          <a:xfrm>
            <a:off x="7866440" y="2657576"/>
            <a:ext cx="2583782" cy="1216763"/>
            <a:chOff x="7866440" y="2657576"/>
            <a:chExt cx="2583782" cy="1216763"/>
          </a:xfrm>
        </p:grpSpPr>
        <p:cxnSp>
          <p:nvCxnSpPr>
            <p:cNvPr id="8" name="Straight Connector 7">
              <a:extLst>
                <a:ext uri="{FF2B5EF4-FFF2-40B4-BE49-F238E27FC236}">
                  <a16:creationId xmlns:a16="http://schemas.microsoft.com/office/drawing/2014/main" id="{0C6A1AAE-B49D-48F0-A37F-61C00338F8AA}"/>
                </a:ext>
              </a:extLst>
            </p:cNvPr>
            <p:cNvCxnSpPr>
              <a:cxnSpLocks/>
            </p:cNvCxnSpPr>
            <p:nvPr/>
          </p:nvCxnSpPr>
          <p:spPr>
            <a:xfrm flipH="1">
              <a:off x="9639298" y="2657576"/>
              <a:ext cx="810924" cy="11952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52A366-C807-458B-8528-3C9F56302F7F}"/>
                </a:ext>
              </a:extLst>
            </p:cNvPr>
            <p:cNvCxnSpPr>
              <a:cxnSpLocks/>
            </p:cNvCxnSpPr>
            <p:nvPr/>
          </p:nvCxnSpPr>
          <p:spPr>
            <a:xfrm flipH="1" flipV="1">
              <a:off x="7866440" y="2665365"/>
              <a:ext cx="1753198" cy="1208974"/>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775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E81C-15A9-46BE-A59C-F9A95AA19A8C}"/>
              </a:ext>
            </a:extLst>
          </p:cNvPr>
          <p:cNvSpPr>
            <a:spLocks noGrp="1"/>
          </p:cNvSpPr>
          <p:nvPr>
            <p:ph type="title"/>
          </p:nvPr>
        </p:nvSpPr>
        <p:spPr/>
        <p:txBody>
          <a:bodyPr/>
          <a:lstStyle/>
          <a:p>
            <a:r>
              <a:rPr lang="en-US" dirty="0"/>
              <a:t>Example 4 – center of mass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5C1AFF-FEC7-4FCF-9491-C0E5708367C8}"/>
                  </a:ext>
                </a:extLst>
              </p:cNvPr>
              <p:cNvSpPr>
                <a:spLocks noGrp="1"/>
              </p:cNvSpPr>
              <p:nvPr>
                <p:ph idx="1"/>
              </p:nvPr>
            </p:nvSpPr>
            <p:spPr/>
            <p:txBody>
              <a:bodyPr anchor="t">
                <a:normAutofit fontScale="85000" lnSpcReduction="20000"/>
              </a:bodyPr>
              <a:lstStyle/>
              <a:p>
                <a:pPr marL="0" indent="0">
                  <a:buNone/>
                </a:pPr>
                <a:r>
                  <a:rPr lang="en-US" dirty="0"/>
                  <a:t>Timmy wants to determine the center of mass of a 5.45 m long crocodile. He wrangles it onto two scales. Scale A sits 1.73 m back from the tip of the croc’s head and reads 564 kg. Scale B sits 2.1 m up from the tip of the croc’s tail and reads 422 kg. Find the location of the crocodile’s center of mass.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𝑡𝑟𝑒𝑎𝑡</m:t>
                      </m:r>
                      <m:r>
                        <a:rPr lang="en-US" b="0" i="1" smtClean="0">
                          <a:latin typeface="Cambria Math" panose="02040503050406030204" pitchFamily="18" charset="0"/>
                        </a:rPr>
                        <m:t> </m:t>
                      </m:r>
                      <m:r>
                        <a:rPr lang="en-US" b="0" i="1" smtClean="0">
                          <a:latin typeface="Cambria Math" panose="02040503050406030204" pitchFamily="18" charset="0"/>
                        </a:rPr>
                        <m:t>𝑐𝑒𝑛𝑡𝑒𝑟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𝑚𝑎𝑠𝑠</m:t>
                      </m:r>
                      <m:r>
                        <a:rPr lang="en-US" b="0" i="1" smtClean="0">
                          <a:latin typeface="Cambria Math" panose="02040503050406030204" pitchFamily="18" charset="0"/>
                        </a:rPr>
                        <m:t> </m:t>
                      </m:r>
                      <m:r>
                        <a:rPr lang="en-US" b="0" i="1" smtClean="0">
                          <a:latin typeface="Cambria Math" panose="02040503050406030204" pitchFamily="18" charset="0"/>
                        </a:rPr>
                        <m:t>𝑎𝑠</m:t>
                      </m:r>
                      <m:r>
                        <a:rPr lang="en-US" b="0" i="1" smtClean="0">
                          <a:latin typeface="Cambria Math" panose="02040503050406030204" pitchFamily="18" charset="0"/>
                        </a:rPr>
                        <m:t> </m:t>
                      </m:r>
                      <m:r>
                        <a:rPr lang="en-US" b="0" i="1" smtClean="0">
                          <a:latin typeface="Cambria Math" panose="02040503050406030204" pitchFamily="18" charset="0"/>
                        </a:rPr>
                        <m:t>𝑝𝑖𝑣𝑜𝑡</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𝑐𝑙𝑜𝑐𝑘𝑤𝑖𝑠𝑒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𝑎𝑛𝑡𝑖𝑐𝑙𝑜𝑐𝑘𝑤𝑖𝑠𝑒</m:t>
                          </m:r>
                        </m:sub>
                      </m:sSub>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564</m:t>
                      </m:r>
                      <m:r>
                        <a:rPr lang="en-US" b="0" i="1" smtClean="0">
                          <a:latin typeface="Cambria Math" panose="02040503050406030204" pitchFamily="18" charset="0"/>
                          <a:ea typeface="Cambria Math" panose="02040503050406030204" pitchFamily="18" charset="0"/>
                        </a:rPr>
                        <m:t>×9.8×</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=422×9.8×</m:t>
                      </m:r>
                      <m:d>
                        <m:dPr>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5.45−1.73−2.1</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564</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=422</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1.62−</m:t>
                          </m:r>
                          <m:r>
                            <a:rPr lang="en-US" b="0" i="1" smtClean="0">
                              <a:latin typeface="Cambria Math" panose="02040503050406030204" pitchFamily="18" charset="0"/>
                              <a:ea typeface="Cambria Math" panose="02040503050406030204" pitchFamily="18" charset="0"/>
                            </a:rPr>
                            <m:t>𝑥</m:t>
                          </m:r>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564</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=683.64−422</m:t>
                      </m:r>
                      <m:r>
                        <a:rPr lang="en-US" b="0" i="1" smtClean="0">
                          <a:latin typeface="Cambria Math" panose="02040503050406030204" pitchFamily="18" charset="0"/>
                          <a:ea typeface="Cambria Math" panose="02040503050406030204" pitchFamily="18" charset="0"/>
                        </a:rPr>
                        <m:t>𝑥</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986</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=683.64</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=0.693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𝑏𝑎𝑐𝑘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𝑠𝑐𝑎𝑙𝑒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𝑠𝑜</m:t>
                      </m:r>
                      <m:r>
                        <a:rPr lang="en-US" b="0" i="1" smtClean="0">
                          <a:latin typeface="Cambria Math" panose="02040503050406030204" pitchFamily="18" charset="0"/>
                          <a:ea typeface="Cambria Math" panose="02040503050406030204" pitchFamily="18" charset="0"/>
                        </a:rPr>
                        <m:t> 2.42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𝑡𝑖𝑝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𝑐𝑟𝑜𝑐𝑜𝑑𝑖𝑙</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h𝑒𝑎𝑑</m:t>
                      </m:r>
                    </m:oMath>
                  </m:oMathPara>
                </a14:m>
                <a:endParaRPr lang="en-AU" dirty="0"/>
              </a:p>
            </p:txBody>
          </p:sp>
        </mc:Choice>
        <mc:Fallback xmlns="">
          <p:sp>
            <p:nvSpPr>
              <p:cNvPr id="3" name="Content Placeholder 2">
                <a:extLst>
                  <a:ext uri="{FF2B5EF4-FFF2-40B4-BE49-F238E27FC236}">
                    <a16:creationId xmlns:a16="http://schemas.microsoft.com/office/drawing/2014/main" id="{665C1AFF-FEC7-4FCF-9491-C0E5708367C8}"/>
                  </a:ext>
                </a:extLst>
              </p:cNvPr>
              <p:cNvSpPr>
                <a:spLocks noGrp="1" noRot="1" noChangeAspect="1" noMove="1" noResize="1" noEditPoints="1" noAdjustHandles="1" noChangeArrowheads="1" noChangeShapeType="1" noTextEdit="1"/>
              </p:cNvSpPr>
              <p:nvPr>
                <p:ph idx="1"/>
              </p:nvPr>
            </p:nvSpPr>
            <p:spPr>
              <a:blipFill>
                <a:blip r:embed="rId2"/>
                <a:stretch>
                  <a:fillRect l="-241" t="-1336"/>
                </a:stretch>
              </a:blipFill>
            </p:spPr>
            <p:txBody>
              <a:bodyPr/>
              <a:lstStyle/>
              <a:p>
                <a:r>
                  <a:rPr lang="en-AU">
                    <a:noFill/>
                  </a:rPr>
                  <a:t> </a:t>
                </a:r>
              </a:p>
            </p:txBody>
          </p:sp>
        </mc:Fallback>
      </mc:AlternateContent>
    </p:spTree>
    <p:extLst>
      <p:ext uri="{BB962C8B-B14F-4D97-AF65-F5344CB8AC3E}">
        <p14:creationId xmlns:p14="http://schemas.microsoft.com/office/powerpoint/2010/main" val="227451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A891-83A2-4053-8A9E-31C405E5514D}"/>
              </a:ext>
            </a:extLst>
          </p:cNvPr>
          <p:cNvSpPr>
            <a:spLocks noGrp="1"/>
          </p:cNvSpPr>
          <p:nvPr>
            <p:ph type="title"/>
          </p:nvPr>
        </p:nvSpPr>
        <p:spPr/>
        <p:txBody>
          <a:bodyPr/>
          <a:lstStyle/>
          <a:p>
            <a:r>
              <a:rPr lang="en-US" dirty="0"/>
              <a:t>Equilibrium</a:t>
            </a:r>
            <a:endParaRPr lang="en-A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48EB56-532B-4834-90FF-5C1BB088327D}"/>
                  </a:ext>
                </a:extLst>
              </p:cNvPr>
              <p:cNvSpPr>
                <a:spLocks noGrp="1"/>
              </p:cNvSpPr>
              <p:nvPr>
                <p:ph idx="1"/>
              </p:nvPr>
            </p:nvSpPr>
            <p:spPr/>
            <p:txBody>
              <a:bodyPr anchor="t"/>
              <a:lstStyle/>
              <a:p>
                <a:r>
                  <a:rPr lang="en-US" dirty="0"/>
                  <a:t>For a rigid body to be in equilibrium the sum of all forces and the sum of all moments on the object must be zero</a:t>
                </a:r>
              </a:p>
              <a:p>
                <a:pPr marL="0" indent="0" algn="ctr">
                  <a:buNone/>
                </a:pPr>
                <a14:m>
                  <m:oMath xmlns:m="http://schemas.openxmlformats.org/officeDocument/2006/math">
                    <m:nary>
                      <m:naryPr>
                        <m:chr m:val="∑"/>
                        <m:subHide m:val="on"/>
                        <m:supHide m:val="on"/>
                        <m:ctrlPr>
                          <a:rPr lang="en-US" i="1">
                            <a:latin typeface="Cambria Math" panose="02040503050406030204" pitchFamily="18" charset="0"/>
                          </a:rPr>
                        </m:ctrlPr>
                      </m:naryPr>
                      <m:sub/>
                      <m:sup/>
                      <m:e>
                        <m:r>
                          <a:rPr lang="en-US" i="1">
                            <a:latin typeface="Cambria Math" panose="02040503050406030204" pitchFamily="18" charset="0"/>
                          </a:rPr>
                          <m:t>𝐹</m:t>
                        </m:r>
                        <m:r>
                          <a:rPr lang="en-US" i="1">
                            <a:latin typeface="Cambria Math" panose="02040503050406030204" pitchFamily="18" charset="0"/>
                          </a:rPr>
                          <m:t>=0</m:t>
                        </m:r>
                      </m:e>
                    </m:nary>
                  </m:oMath>
                </a14:m>
                <a:r>
                  <a:rPr lang="en-US" dirty="0"/>
                  <a:t>			</a:t>
                </a:r>
                <a14:m>
                  <m:oMath xmlns:m="http://schemas.openxmlformats.org/officeDocument/2006/math">
                    <m:nary>
                      <m:naryPr>
                        <m:chr m:val="∑"/>
                        <m:subHide m:val="on"/>
                        <m:supHide m:val="on"/>
                        <m:ctrlPr>
                          <a:rPr lang="en-US" i="1">
                            <a:latin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=0</m:t>
                        </m:r>
                      </m:e>
                    </m:nary>
                  </m:oMath>
                </a14:m>
                <a:endParaRPr lang="en-AU" dirty="0"/>
              </a:p>
              <a:p>
                <a:r>
                  <a:rPr lang="en-US" dirty="0"/>
                  <a:t>T</a:t>
                </a:r>
                <a:r>
                  <a:rPr lang="en-AU" dirty="0"/>
                  <a:t>his is referred to as static equilibrium and requires both translational and rotational equilibrium</a:t>
                </a:r>
              </a:p>
              <a:p>
                <a:r>
                  <a:rPr lang="en-US" dirty="0"/>
                  <a:t>T</a:t>
                </a:r>
                <a:r>
                  <a:rPr lang="en-AU" dirty="0" err="1"/>
                  <a:t>herefore</a:t>
                </a:r>
                <a:r>
                  <a:rPr lang="en-AU" dirty="0"/>
                  <a:t> there is:</a:t>
                </a:r>
              </a:p>
              <a:p>
                <a:pPr marL="0" indent="0" algn="ctr">
                  <a:buNone/>
                </a:pPr>
                <a:r>
                  <a:rPr lang="en-US" dirty="0"/>
                  <a:t>N</a:t>
                </a:r>
                <a:r>
                  <a:rPr lang="en-AU" dirty="0"/>
                  <a:t>o net force</a:t>
                </a:r>
              </a:p>
              <a:p>
                <a:pPr marL="0" indent="0" algn="ctr">
                  <a:buNone/>
                </a:pPr>
                <a:r>
                  <a:rPr lang="en-US" dirty="0"/>
                  <a:t>N</a:t>
                </a:r>
                <a:r>
                  <a:rPr lang="en-AU" dirty="0"/>
                  <a:t>o acceleration</a:t>
                </a:r>
              </a:p>
            </p:txBody>
          </p:sp>
        </mc:Choice>
        <mc:Fallback>
          <p:sp>
            <p:nvSpPr>
              <p:cNvPr id="3" name="Content Placeholder 2">
                <a:extLst>
                  <a:ext uri="{FF2B5EF4-FFF2-40B4-BE49-F238E27FC236}">
                    <a16:creationId xmlns:a16="http://schemas.microsoft.com/office/drawing/2014/main" id="{9D48EB56-532B-4834-90FF-5C1BB088327D}"/>
                  </a:ext>
                </a:extLst>
              </p:cNvPr>
              <p:cNvSpPr>
                <a:spLocks noGrp="1" noRot="1" noChangeAspect="1" noMove="1" noResize="1" noEditPoints="1" noAdjustHandles="1" noChangeArrowheads="1" noChangeShapeType="1" noTextEdit="1"/>
              </p:cNvSpPr>
              <p:nvPr>
                <p:ph idx="1"/>
              </p:nvPr>
            </p:nvSpPr>
            <p:spPr>
              <a:blipFill>
                <a:blip r:embed="rId3"/>
                <a:stretch>
                  <a:fillRect l="-421" t="-835"/>
                </a:stretch>
              </a:blipFill>
            </p:spPr>
            <p:txBody>
              <a:bodyPr/>
              <a:lstStyle/>
              <a:p>
                <a:r>
                  <a:rPr lang="en-AU">
                    <a:noFill/>
                  </a:rPr>
                  <a:t> </a:t>
                </a:r>
              </a:p>
            </p:txBody>
          </p:sp>
        </mc:Fallback>
      </mc:AlternateContent>
    </p:spTree>
    <p:extLst>
      <p:ext uri="{BB962C8B-B14F-4D97-AF65-F5344CB8AC3E}">
        <p14:creationId xmlns:p14="http://schemas.microsoft.com/office/powerpoint/2010/main" val="1587647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D7D7-D0FB-45AC-8CF4-A6CC8A21B7C5}"/>
              </a:ext>
            </a:extLst>
          </p:cNvPr>
          <p:cNvSpPr>
            <a:spLocks noGrp="1"/>
          </p:cNvSpPr>
          <p:nvPr>
            <p:ph type="title"/>
          </p:nvPr>
        </p:nvSpPr>
        <p:spPr/>
        <p:txBody>
          <a:bodyPr/>
          <a:lstStyle/>
          <a:p>
            <a:r>
              <a:rPr lang="en-US" dirty="0"/>
              <a:t>General equilibrium problem methods</a:t>
            </a:r>
            <a:endParaRPr lang="en-A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A40D55F-6CF4-4D9D-A682-8088911FC9AC}"/>
                  </a:ext>
                </a:extLst>
              </p:cNvPr>
              <p:cNvSpPr>
                <a:spLocks noGrp="1"/>
              </p:cNvSpPr>
              <p:nvPr>
                <p:ph idx="1"/>
              </p:nvPr>
            </p:nvSpPr>
            <p:spPr>
              <a:xfrm>
                <a:off x="685801" y="2142067"/>
                <a:ext cx="10131425" cy="3649133"/>
              </a:xfrm>
            </p:spPr>
            <p:txBody>
              <a:bodyPr anchor="t"/>
              <a:lstStyle/>
              <a:p>
                <a:r>
                  <a:rPr lang="en-US" dirty="0"/>
                  <a:t>Identify beam</a:t>
                </a:r>
              </a:p>
              <a:p>
                <a:r>
                  <a:rPr lang="en-US" dirty="0"/>
                  <a:t>Draw in all the forces acting on a beam</a:t>
                </a:r>
              </a:p>
              <a:p>
                <a:r>
                  <a:rPr lang="en-US" dirty="0"/>
                  <a:t>Choose pivot point to cancel unknown force</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𝜏</m:t>
                      </m:r>
                      <m:r>
                        <a:rPr lang="en-US" b="0" i="1" baseline="-25000"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𝜏</m:t>
                      </m:r>
                      <m:r>
                        <a:rPr lang="en-US" b="0" i="1" baseline="-25000" smtClean="0">
                          <a:latin typeface="Cambria Math" panose="02040503050406030204" pitchFamily="18" charset="0"/>
                          <a:ea typeface="Cambria Math" panose="02040503050406030204" pitchFamily="18" charset="0"/>
                        </a:rPr>
                        <m:t>𝑎</m:t>
                      </m:r>
                      <m:r>
                        <a:rPr lang="en-US" i="1" baseline="-25000">
                          <a:latin typeface="Cambria Math" panose="02040503050406030204" pitchFamily="18" charset="0"/>
                          <a:ea typeface="Cambria Math" panose="02040503050406030204" pitchFamily="18" charset="0"/>
                        </a:rPr>
                        <m:t>𝑐</m:t>
                      </m:r>
                    </m:oMath>
                  </m:oMathPara>
                </a14:m>
                <a:endParaRPr lang="en-US" baseline="-2500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baseline="-25000" smtClean="0">
                          <a:latin typeface="Cambria Math" panose="02040503050406030204" pitchFamily="18" charset="0"/>
                        </a:rPr>
                        <m:t>𝑢𝑝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𝑑𝑜𝑤𝑛</m:t>
                          </m:r>
                        </m:sub>
                      </m:sSub>
                    </m:oMath>
                  </m:oMathPara>
                </a14:m>
                <a:endParaRPr lang="en-US" b="0" baseline="-250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baseline="-25000" smtClean="0">
                          <a:latin typeface="Cambria Math" panose="02040503050406030204" pitchFamily="18" charset="0"/>
                        </a:rPr>
                        <m:t>𝑙𝑒𝑓𝑡</m:t>
                      </m:r>
                      <m:r>
                        <a:rPr lang="en-US" b="0" i="1" baseline="-25000" smtClean="0">
                          <a:latin typeface="Cambria Math" panose="02040503050406030204" pitchFamily="18" charset="0"/>
                        </a:rPr>
                        <m:t>=</m:t>
                      </m:r>
                      <m:r>
                        <a:rPr lang="en-US" b="0" i="1" smtClean="0">
                          <a:latin typeface="Cambria Math" panose="02040503050406030204" pitchFamily="18" charset="0"/>
                        </a:rPr>
                        <m:t>𝐹</m:t>
                      </m:r>
                      <m:r>
                        <a:rPr lang="en-US" b="0" i="1" baseline="-25000" smtClean="0">
                          <a:latin typeface="Cambria Math" panose="02040503050406030204" pitchFamily="18" charset="0"/>
                        </a:rPr>
                        <m:t>𝑟𝑖𝑔h𝑡</m:t>
                      </m:r>
                    </m:oMath>
                  </m:oMathPara>
                </a14:m>
                <a:endParaRPr lang="en-AU" baseline="-25000" dirty="0"/>
              </a:p>
            </p:txBody>
          </p:sp>
        </mc:Choice>
        <mc:Fallback>
          <p:sp>
            <p:nvSpPr>
              <p:cNvPr id="3" name="Content Placeholder 2">
                <a:extLst>
                  <a:ext uri="{FF2B5EF4-FFF2-40B4-BE49-F238E27FC236}">
                    <a16:creationId xmlns:a16="http://schemas.microsoft.com/office/drawing/2014/main" id="{DA40D55F-6CF4-4D9D-A682-8088911FC9AC}"/>
                  </a:ext>
                </a:extLst>
              </p:cNvPr>
              <p:cNvSpPr>
                <a:spLocks noGrp="1" noRot="1" noChangeAspect="1" noMove="1" noResize="1" noEditPoints="1" noAdjustHandles="1" noChangeArrowheads="1" noChangeShapeType="1" noTextEdit="1"/>
              </p:cNvSpPr>
              <p:nvPr>
                <p:ph idx="1"/>
              </p:nvPr>
            </p:nvSpPr>
            <p:spPr>
              <a:xfrm>
                <a:off x="685801" y="2142067"/>
                <a:ext cx="10131425" cy="3649133"/>
              </a:xfrm>
              <a:blipFill>
                <a:blip r:embed="rId2"/>
                <a:stretch>
                  <a:fillRect l="-421" t="-835"/>
                </a:stretch>
              </a:blipFill>
            </p:spPr>
            <p:txBody>
              <a:bodyPr/>
              <a:lstStyle/>
              <a:p>
                <a:r>
                  <a:rPr lang="en-AU">
                    <a:noFill/>
                  </a:rPr>
                  <a:t> </a:t>
                </a:r>
              </a:p>
            </p:txBody>
          </p:sp>
        </mc:Fallback>
      </mc:AlternateContent>
    </p:spTree>
    <p:extLst>
      <p:ext uri="{BB962C8B-B14F-4D97-AF65-F5344CB8AC3E}">
        <p14:creationId xmlns:p14="http://schemas.microsoft.com/office/powerpoint/2010/main" val="30665965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5222-44C0-4BF3-A59B-F6D18BC7A739}"/>
              </a:ext>
            </a:extLst>
          </p:cNvPr>
          <p:cNvSpPr>
            <a:spLocks noGrp="1"/>
          </p:cNvSpPr>
          <p:nvPr>
            <p:ph type="title"/>
          </p:nvPr>
        </p:nvSpPr>
        <p:spPr/>
        <p:txBody>
          <a:bodyPr/>
          <a:lstStyle/>
          <a:p>
            <a:r>
              <a:rPr lang="en-US" dirty="0"/>
              <a:t>Example 1</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4EFC54-CBD0-4708-8D41-3F2C1156AF3A}"/>
                  </a:ext>
                </a:extLst>
              </p:cNvPr>
              <p:cNvSpPr>
                <a:spLocks noGrp="1"/>
              </p:cNvSpPr>
              <p:nvPr>
                <p:ph idx="1"/>
              </p:nvPr>
            </p:nvSpPr>
            <p:spPr/>
            <p:txBody>
              <a:bodyPr anchor="t"/>
              <a:lstStyle/>
              <a:p>
                <a:r>
                  <a:rPr lang="en-US" dirty="0"/>
                  <a:t>Is the system below balanced?</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𝜏</m:t>
                      </m:r>
                      <m:r>
                        <a:rPr lang="en-US" b="0" i="1" baseline="-25000" smtClean="0">
                          <a:latin typeface="Cambria Math" panose="02040503050406030204" pitchFamily="18" charset="0"/>
                          <a:ea typeface="Cambria Math" panose="02040503050406030204" pitchFamily="18" charset="0"/>
                        </a:rPr>
                        <m:t>𝑎𝑛𝑡𝑖𝑐𝑙𝑜𝑐𝑘𝑤𝑖𝑠𝑒</m:t>
                      </m:r>
                      <m:r>
                        <a:rPr lang="en-US" b="0" i="1" smtClean="0">
                          <a:latin typeface="Cambria Math" panose="02040503050406030204" pitchFamily="18" charset="0"/>
                          <a:ea typeface="Cambria Math" panose="02040503050406030204" pitchFamily="18" charset="0"/>
                        </a:rPr>
                        <m:t>=4×3 </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9.8=118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𝑎𝑛𝑡𝑖𝑐𝑙𝑜𝑐𝑘𝑤𝑖𝑠𝑒</m:t>
                      </m:r>
                    </m:oMath>
                  </m:oMathPara>
                </a14:m>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𝜏</m:t>
                      </m:r>
                      <m:r>
                        <a:rPr lang="en-US" b="0" i="1" baseline="-25000" smtClean="0">
                          <a:latin typeface="Cambria Math" panose="02040503050406030204" pitchFamily="18" charset="0"/>
                          <a:ea typeface="Cambria Math" panose="02040503050406030204" pitchFamily="18" charset="0"/>
                        </a:rPr>
                        <m:t>𝑐𝑙𝑜𝑐𝑘𝑤𝑖𝑠𝑒</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9.8=118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𝑐𝑙𝑜𝑐𝑘𝑤𝑖𝑠𝑒</m:t>
                      </m:r>
                    </m:oMath>
                  </m:oMathPara>
                </a14:m>
                <a:endParaRPr lang="en-US"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AU" i="1" smtClean="0">
                              <a:latin typeface="Cambria Math" panose="02040503050406030204" pitchFamily="18" charset="0"/>
                            </a:rPr>
                          </m:ctrlPr>
                        </m:naryPr>
                        <m:sub/>
                        <m:sup/>
                        <m:e>
                          <m:r>
                            <a:rPr lang="en-AU" i="1" smtClean="0">
                              <a:latin typeface="Cambria Math" panose="02040503050406030204" pitchFamily="18" charset="0"/>
                              <a:ea typeface="Cambria Math" panose="02040503050406030204" pitchFamily="18" charset="0"/>
                            </a:rPr>
                            <m:t>𝜏</m:t>
                          </m:r>
                        </m:e>
                      </m:nary>
                      <m:r>
                        <a:rPr lang="en-US" b="0" i="1" smtClean="0">
                          <a:latin typeface="Cambria Math" panose="02040503050406030204" pitchFamily="18" charset="0"/>
                        </a:rPr>
                        <m:t>=118−118=0 </m:t>
                      </m:r>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𝑚</m:t>
                      </m:r>
                    </m:oMath>
                  </m:oMathPara>
                </a14:m>
                <a:endParaRPr lang="en-AU" dirty="0"/>
              </a:p>
              <a:p>
                <a:pPr marL="0" indent="0" algn="ctr">
                  <a:buNone/>
                </a:pPr>
                <a:r>
                  <a:rPr lang="en-US" dirty="0"/>
                  <a:t>I</a:t>
                </a:r>
                <a:r>
                  <a:rPr lang="en-AU" dirty="0"/>
                  <a:t>t is balanced</a:t>
                </a:r>
              </a:p>
            </p:txBody>
          </p:sp>
        </mc:Choice>
        <mc:Fallback xmlns="">
          <p:sp>
            <p:nvSpPr>
              <p:cNvPr id="3" name="Content Placeholder 2">
                <a:extLst>
                  <a:ext uri="{FF2B5EF4-FFF2-40B4-BE49-F238E27FC236}">
                    <a16:creationId xmlns:a16="http://schemas.microsoft.com/office/drawing/2014/main" id="{964EFC54-CBD0-4708-8D41-3F2C1156AF3A}"/>
                  </a:ext>
                </a:extLst>
              </p:cNvPr>
              <p:cNvSpPr>
                <a:spLocks noGrp="1" noRot="1" noChangeAspect="1" noMove="1" noResize="1" noEditPoints="1" noAdjustHandles="1" noChangeArrowheads="1" noChangeShapeType="1" noTextEdit="1"/>
              </p:cNvSpPr>
              <p:nvPr>
                <p:ph idx="1"/>
              </p:nvPr>
            </p:nvSpPr>
            <p:spPr>
              <a:blipFill>
                <a:blip r:embed="rId2"/>
                <a:stretch>
                  <a:fillRect l="-421" t="-835"/>
                </a:stretch>
              </a:blipFill>
            </p:spPr>
            <p:txBody>
              <a:bodyPr/>
              <a:lstStyle/>
              <a:p>
                <a:r>
                  <a:rPr lang="en-AU">
                    <a:noFill/>
                  </a:rPr>
                  <a:t> </a:t>
                </a:r>
              </a:p>
            </p:txBody>
          </p:sp>
        </mc:Fallback>
      </mc:AlternateContent>
      <p:grpSp>
        <p:nvGrpSpPr>
          <p:cNvPr id="9" name="Group 8">
            <a:extLst>
              <a:ext uri="{FF2B5EF4-FFF2-40B4-BE49-F238E27FC236}">
                <a16:creationId xmlns:a16="http://schemas.microsoft.com/office/drawing/2014/main" id="{592099B5-B904-4E27-AE29-BD37CC5C0628}"/>
              </a:ext>
            </a:extLst>
          </p:cNvPr>
          <p:cNvGrpSpPr/>
          <p:nvPr/>
        </p:nvGrpSpPr>
        <p:grpSpPr>
          <a:xfrm>
            <a:off x="2286000" y="4684157"/>
            <a:ext cx="7382153" cy="1990312"/>
            <a:chOff x="2286000" y="4684157"/>
            <a:chExt cx="7382153" cy="1990312"/>
          </a:xfrm>
        </p:grpSpPr>
        <p:sp>
          <p:nvSpPr>
            <p:cNvPr id="7" name="Rectangle 6">
              <a:extLst>
                <a:ext uri="{FF2B5EF4-FFF2-40B4-BE49-F238E27FC236}">
                  <a16:creationId xmlns:a16="http://schemas.microsoft.com/office/drawing/2014/main" id="{DA8E6777-6EDC-4877-9F11-4037762FD548}"/>
                </a:ext>
              </a:extLst>
            </p:cNvPr>
            <p:cNvSpPr/>
            <p:nvPr/>
          </p:nvSpPr>
          <p:spPr>
            <a:xfrm>
              <a:off x="8768267" y="5254171"/>
              <a:ext cx="899886" cy="5787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 kg</a:t>
              </a:r>
              <a:endParaRPr lang="en-AU" dirty="0">
                <a:solidFill>
                  <a:schemeClr val="bg1"/>
                </a:solidFill>
              </a:endParaRPr>
            </a:p>
          </p:txBody>
        </p:sp>
        <p:sp>
          <p:nvSpPr>
            <p:cNvPr id="8" name="Rectangle 7">
              <a:extLst>
                <a:ext uri="{FF2B5EF4-FFF2-40B4-BE49-F238E27FC236}">
                  <a16:creationId xmlns:a16="http://schemas.microsoft.com/office/drawing/2014/main" id="{2EEEF778-5FFF-4CD2-9C79-8E24BCCF7794}"/>
                </a:ext>
              </a:extLst>
            </p:cNvPr>
            <p:cNvSpPr/>
            <p:nvPr/>
          </p:nvSpPr>
          <p:spPr>
            <a:xfrm>
              <a:off x="3368267" y="5255962"/>
              <a:ext cx="899886" cy="571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 kg</a:t>
              </a:r>
              <a:endParaRPr lang="en-AU" dirty="0">
                <a:solidFill>
                  <a:schemeClr val="bg1"/>
                </a:solidFill>
              </a:endParaRPr>
            </a:p>
          </p:txBody>
        </p:sp>
        <p:grpSp>
          <p:nvGrpSpPr>
            <p:cNvPr id="11" name="Group 10">
              <a:extLst>
                <a:ext uri="{FF2B5EF4-FFF2-40B4-BE49-F238E27FC236}">
                  <a16:creationId xmlns:a16="http://schemas.microsoft.com/office/drawing/2014/main" id="{69EE18B2-14F6-48D1-B90A-9708F68E8371}"/>
                </a:ext>
              </a:extLst>
            </p:cNvPr>
            <p:cNvGrpSpPr/>
            <p:nvPr/>
          </p:nvGrpSpPr>
          <p:grpSpPr>
            <a:xfrm>
              <a:off x="2286000" y="4876800"/>
              <a:ext cx="7382153" cy="1797669"/>
              <a:chOff x="2286000" y="4876800"/>
              <a:chExt cx="7382153" cy="1797669"/>
            </a:xfrm>
          </p:grpSpPr>
          <p:grpSp>
            <p:nvGrpSpPr>
              <p:cNvPr id="6" name="Group 5">
                <a:extLst>
                  <a:ext uri="{FF2B5EF4-FFF2-40B4-BE49-F238E27FC236}">
                    <a16:creationId xmlns:a16="http://schemas.microsoft.com/office/drawing/2014/main" id="{0C7E1F2B-CCBA-45ED-A596-33FCDB16BDA2}"/>
                  </a:ext>
                </a:extLst>
              </p:cNvPr>
              <p:cNvGrpSpPr/>
              <p:nvPr/>
            </p:nvGrpSpPr>
            <p:grpSpPr>
              <a:xfrm>
                <a:off x="2286000" y="5867400"/>
                <a:ext cx="7382153" cy="807069"/>
                <a:chOff x="4865635" y="4746414"/>
                <a:chExt cx="7382153" cy="807069"/>
              </a:xfrm>
            </p:grpSpPr>
            <p:sp>
              <p:nvSpPr>
                <p:cNvPr id="4" name="Isosceles Triangle 3">
                  <a:extLst>
                    <a:ext uri="{FF2B5EF4-FFF2-40B4-BE49-F238E27FC236}">
                      <a16:creationId xmlns:a16="http://schemas.microsoft.com/office/drawing/2014/main" id="{3D960FBB-407E-4F06-8FF4-367394B254AA}"/>
                    </a:ext>
                  </a:extLst>
                </p:cNvPr>
                <p:cNvSpPr/>
                <p:nvPr/>
              </p:nvSpPr>
              <p:spPr>
                <a:xfrm>
                  <a:off x="8280156" y="4826652"/>
                  <a:ext cx="574430" cy="72683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7A0E682F-7701-4498-BAB1-7EF1BE3716D5}"/>
                    </a:ext>
                  </a:extLst>
                </p:cNvPr>
                <p:cNvSpPr/>
                <p:nvPr/>
              </p:nvSpPr>
              <p:spPr>
                <a:xfrm>
                  <a:off x="4865635" y="4746414"/>
                  <a:ext cx="7382153" cy="802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10" name="Straight Connector 9">
                <a:extLst>
                  <a:ext uri="{FF2B5EF4-FFF2-40B4-BE49-F238E27FC236}">
                    <a16:creationId xmlns:a16="http://schemas.microsoft.com/office/drawing/2014/main" id="{3F5AA398-1785-4D74-BE27-4F4991FEB53C}"/>
                  </a:ext>
                </a:extLst>
              </p:cNvPr>
              <p:cNvCxnSpPr>
                <a:cxnSpLocks/>
                <a:stCxn id="5" idx="0"/>
              </p:cNvCxnSpPr>
              <p:nvPr/>
            </p:nvCxnSpPr>
            <p:spPr>
              <a:xfrm flipV="1">
                <a:off x="5977077" y="4876800"/>
                <a:ext cx="1134" cy="9906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27E55D27-665E-4BDF-BCB8-7ACCF34B82B9}"/>
                </a:ext>
              </a:extLst>
            </p:cNvPr>
            <p:cNvCxnSpPr/>
            <p:nvPr/>
          </p:nvCxnSpPr>
          <p:spPr>
            <a:xfrm>
              <a:off x="5978210" y="5021943"/>
              <a:ext cx="3240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AE825D-62A1-4E11-B038-A13776FCE1A2}"/>
                </a:ext>
              </a:extLst>
            </p:cNvPr>
            <p:cNvCxnSpPr>
              <a:cxnSpLocks/>
            </p:cNvCxnSpPr>
            <p:nvPr/>
          </p:nvCxnSpPr>
          <p:spPr>
            <a:xfrm>
              <a:off x="3818210" y="5021943"/>
              <a:ext cx="2160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595BEF1-A5F2-4FF3-AB57-89F9F1FF6B34}"/>
                </a:ext>
              </a:extLst>
            </p:cNvPr>
            <p:cNvSpPr txBox="1"/>
            <p:nvPr/>
          </p:nvSpPr>
          <p:spPr>
            <a:xfrm>
              <a:off x="7058025" y="4686300"/>
              <a:ext cx="538930" cy="369332"/>
            </a:xfrm>
            <a:prstGeom prst="rect">
              <a:avLst/>
            </a:prstGeom>
            <a:noFill/>
          </p:spPr>
          <p:txBody>
            <a:bodyPr wrap="none" rtlCol="0">
              <a:spAutoFit/>
            </a:bodyPr>
            <a:lstStyle/>
            <a:p>
              <a:r>
                <a:rPr lang="en-US" dirty="0"/>
                <a:t>6 m</a:t>
              </a:r>
              <a:endParaRPr lang="en-AU" dirty="0"/>
            </a:p>
          </p:txBody>
        </p:sp>
        <p:sp>
          <p:nvSpPr>
            <p:cNvPr id="19" name="TextBox 18">
              <a:extLst>
                <a:ext uri="{FF2B5EF4-FFF2-40B4-BE49-F238E27FC236}">
                  <a16:creationId xmlns:a16="http://schemas.microsoft.com/office/drawing/2014/main" id="{D04B46B7-B1FC-44E5-87D8-C6E8E40B2EA7}"/>
                </a:ext>
              </a:extLst>
            </p:cNvPr>
            <p:cNvSpPr txBox="1"/>
            <p:nvPr/>
          </p:nvSpPr>
          <p:spPr>
            <a:xfrm>
              <a:off x="4532767" y="4684157"/>
              <a:ext cx="538930" cy="369332"/>
            </a:xfrm>
            <a:prstGeom prst="rect">
              <a:avLst/>
            </a:prstGeom>
            <a:noFill/>
          </p:spPr>
          <p:txBody>
            <a:bodyPr wrap="none" rtlCol="0">
              <a:spAutoFit/>
            </a:bodyPr>
            <a:lstStyle/>
            <a:p>
              <a:r>
                <a:rPr lang="en-US" dirty="0"/>
                <a:t>4 m</a:t>
              </a:r>
              <a:endParaRPr lang="en-AU" dirty="0"/>
            </a:p>
          </p:txBody>
        </p:sp>
      </p:grpSp>
    </p:spTree>
    <p:extLst>
      <p:ext uri="{BB962C8B-B14F-4D97-AF65-F5344CB8AC3E}">
        <p14:creationId xmlns:p14="http://schemas.microsoft.com/office/powerpoint/2010/main" val="99832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5222-44C0-4BF3-A59B-F6D18BC7A739}"/>
              </a:ext>
            </a:extLst>
          </p:cNvPr>
          <p:cNvSpPr>
            <a:spLocks noGrp="1"/>
          </p:cNvSpPr>
          <p:nvPr>
            <p:ph type="title"/>
          </p:nvPr>
        </p:nvSpPr>
        <p:spPr/>
        <p:txBody>
          <a:bodyPr/>
          <a:lstStyle/>
          <a:p>
            <a:r>
              <a:rPr lang="en-US" dirty="0"/>
              <a:t>Example 2</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4EFC54-CBD0-4708-8D41-3F2C1156AF3A}"/>
                  </a:ext>
                </a:extLst>
              </p:cNvPr>
              <p:cNvSpPr>
                <a:spLocks noGrp="1"/>
              </p:cNvSpPr>
              <p:nvPr>
                <p:ph idx="1"/>
              </p:nvPr>
            </p:nvSpPr>
            <p:spPr/>
            <p:txBody>
              <a:bodyPr anchor="t"/>
              <a:lstStyle/>
              <a:p>
                <a:r>
                  <a:rPr lang="en-US" dirty="0"/>
                  <a:t>Is the system below balanced?</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𝜏</m:t>
                      </m:r>
                      <m:r>
                        <a:rPr lang="en-US" b="0" i="1" baseline="-25000" smtClean="0">
                          <a:latin typeface="Cambria Math" panose="02040503050406030204" pitchFamily="18" charset="0"/>
                          <a:ea typeface="Cambria Math" panose="02040503050406030204" pitchFamily="18" charset="0"/>
                        </a:rPr>
                        <m:t>𝑎𝑛𝑡𝑖𝑐𝑙𝑜𝑐𝑘𝑤𝑖𝑠𝑒</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3×3+3×5</m:t>
                          </m:r>
                        </m:e>
                      </m:d>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9.8=24  </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9.8</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𝑎𝑛𝑡𝑖𝑐𝑙𝑜𝑐𝑘𝑤𝑖𝑠𝑒</m:t>
                      </m:r>
                    </m:oMath>
                  </m:oMathPara>
                </a14:m>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𝜏</m:t>
                      </m:r>
                      <m:r>
                        <a:rPr lang="en-US" b="0" i="1" baseline="-25000" smtClean="0">
                          <a:latin typeface="Cambria Math" panose="02040503050406030204" pitchFamily="18" charset="0"/>
                          <a:ea typeface="Cambria Math" panose="02040503050406030204" pitchFamily="18" charset="0"/>
                        </a:rPr>
                        <m:t>𝑐𝑙𝑜𝑐𝑘𝑤𝑖𝑠𝑒</m:t>
                      </m:r>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6</m:t>
                          </m:r>
                        </m:e>
                      </m:d>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9.8=24</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9.8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𝑐𝑙𝑜𝑐𝑘𝑤𝑖𝑠𝑒</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AU" i="1" smtClean="0">
                              <a:latin typeface="Cambria Math" panose="02040503050406030204" pitchFamily="18" charset="0"/>
                            </a:rPr>
                          </m:ctrlPr>
                        </m:naryPr>
                        <m:sub/>
                        <m:sup/>
                        <m:e>
                          <m:r>
                            <a:rPr lang="en-AU" i="1" smtClean="0">
                              <a:latin typeface="Cambria Math" panose="02040503050406030204" pitchFamily="18" charset="0"/>
                              <a:ea typeface="Cambria Math" panose="02040503050406030204" pitchFamily="18" charset="0"/>
                            </a:rPr>
                            <m:t>𝜏</m:t>
                          </m:r>
                        </m:e>
                      </m:nary>
                      <m:r>
                        <a:rPr lang="en-US" b="0" i="1" smtClean="0">
                          <a:latin typeface="Cambria Math" panose="02040503050406030204" pitchFamily="18" charset="0"/>
                        </a:rPr>
                        <m:t>=235−235=0 </m:t>
                      </m:r>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𝑚</m:t>
                      </m:r>
                    </m:oMath>
                  </m:oMathPara>
                </a14:m>
                <a:endParaRPr lang="en-AU" dirty="0"/>
              </a:p>
              <a:p>
                <a:pPr marL="0" indent="0" algn="ctr">
                  <a:buNone/>
                </a:pPr>
                <a:r>
                  <a:rPr lang="en-US" dirty="0"/>
                  <a:t>I</a:t>
                </a:r>
                <a:r>
                  <a:rPr lang="en-AU" dirty="0"/>
                  <a:t>t is balanced</a:t>
                </a:r>
              </a:p>
            </p:txBody>
          </p:sp>
        </mc:Choice>
        <mc:Fallback xmlns="">
          <p:sp>
            <p:nvSpPr>
              <p:cNvPr id="3" name="Content Placeholder 2">
                <a:extLst>
                  <a:ext uri="{FF2B5EF4-FFF2-40B4-BE49-F238E27FC236}">
                    <a16:creationId xmlns:a16="http://schemas.microsoft.com/office/drawing/2014/main" id="{964EFC54-CBD0-4708-8D41-3F2C1156AF3A}"/>
                  </a:ext>
                </a:extLst>
              </p:cNvPr>
              <p:cNvSpPr>
                <a:spLocks noGrp="1" noRot="1" noChangeAspect="1" noMove="1" noResize="1" noEditPoints="1" noAdjustHandles="1" noChangeArrowheads="1" noChangeShapeType="1" noTextEdit="1"/>
              </p:cNvSpPr>
              <p:nvPr>
                <p:ph idx="1"/>
              </p:nvPr>
            </p:nvSpPr>
            <p:spPr>
              <a:blipFill>
                <a:blip r:embed="rId2"/>
                <a:stretch>
                  <a:fillRect l="-421" t="-835"/>
                </a:stretch>
              </a:blipFill>
            </p:spPr>
            <p:txBody>
              <a:bodyPr/>
              <a:lstStyle/>
              <a:p>
                <a:r>
                  <a:rPr lang="en-AU">
                    <a:noFill/>
                  </a:rPr>
                  <a:t> </a:t>
                </a:r>
              </a:p>
            </p:txBody>
          </p:sp>
        </mc:Fallback>
      </mc:AlternateContent>
      <p:grpSp>
        <p:nvGrpSpPr>
          <p:cNvPr id="9" name="Group 8">
            <a:extLst>
              <a:ext uri="{FF2B5EF4-FFF2-40B4-BE49-F238E27FC236}">
                <a16:creationId xmlns:a16="http://schemas.microsoft.com/office/drawing/2014/main" id="{658FE375-33A9-467E-8CE5-C3CA76983CD2}"/>
              </a:ext>
            </a:extLst>
          </p:cNvPr>
          <p:cNvGrpSpPr/>
          <p:nvPr/>
        </p:nvGrpSpPr>
        <p:grpSpPr>
          <a:xfrm>
            <a:off x="2286000" y="4686300"/>
            <a:ext cx="7382153" cy="1988169"/>
            <a:chOff x="2286000" y="4686300"/>
            <a:chExt cx="7382153" cy="1988169"/>
          </a:xfrm>
        </p:grpSpPr>
        <p:sp>
          <p:nvSpPr>
            <p:cNvPr id="7" name="Rectangle 6">
              <a:extLst>
                <a:ext uri="{FF2B5EF4-FFF2-40B4-BE49-F238E27FC236}">
                  <a16:creationId xmlns:a16="http://schemas.microsoft.com/office/drawing/2014/main" id="{DA8E6777-6EDC-4877-9F11-4037762FD548}"/>
                </a:ext>
              </a:extLst>
            </p:cNvPr>
            <p:cNvSpPr/>
            <p:nvPr/>
          </p:nvSpPr>
          <p:spPr>
            <a:xfrm>
              <a:off x="8768267" y="5254171"/>
              <a:ext cx="899886" cy="5787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 kg</a:t>
              </a:r>
              <a:endParaRPr lang="en-AU" dirty="0">
                <a:solidFill>
                  <a:schemeClr val="bg1"/>
                </a:solidFill>
              </a:endParaRPr>
            </a:p>
          </p:txBody>
        </p:sp>
        <p:sp>
          <p:nvSpPr>
            <p:cNvPr id="8" name="Rectangle 7">
              <a:extLst>
                <a:ext uri="{FF2B5EF4-FFF2-40B4-BE49-F238E27FC236}">
                  <a16:creationId xmlns:a16="http://schemas.microsoft.com/office/drawing/2014/main" id="{2EEEF778-5FFF-4CD2-9C79-8E24BCCF7794}"/>
                </a:ext>
              </a:extLst>
            </p:cNvPr>
            <p:cNvSpPr/>
            <p:nvPr/>
          </p:nvSpPr>
          <p:spPr>
            <a:xfrm>
              <a:off x="2827133" y="5252279"/>
              <a:ext cx="899886" cy="571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 kg</a:t>
              </a:r>
              <a:endParaRPr lang="en-AU" dirty="0">
                <a:solidFill>
                  <a:schemeClr val="bg1"/>
                </a:solidFill>
              </a:endParaRPr>
            </a:p>
          </p:txBody>
        </p:sp>
        <p:grpSp>
          <p:nvGrpSpPr>
            <p:cNvPr id="11" name="Group 10">
              <a:extLst>
                <a:ext uri="{FF2B5EF4-FFF2-40B4-BE49-F238E27FC236}">
                  <a16:creationId xmlns:a16="http://schemas.microsoft.com/office/drawing/2014/main" id="{69EE18B2-14F6-48D1-B90A-9708F68E8371}"/>
                </a:ext>
              </a:extLst>
            </p:cNvPr>
            <p:cNvGrpSpPr/>
            <p:nvPr/>
          </p:nvGrpSpPr>
          <p:grpSpPr>
            <a:xfrm>
              <a:off x="2286000" y="4876800"/>
              <a:ext cx="7382153" cy="1797669"/>
              <a:chOff x="2286000" y="4876800"/>
              <a:chExt cx="7382153" cy="1797669"/>
            </a:xfrm>
          </p:grpSpPr>
          <p:grpSp>
            <p:nvGrpSpPr>
              <p:cNvPr id="6" name="Group 5">
                <a:extLst>
                  <a:ext uri="{FF2B5EF4-FFF2-40B4-BE49-F238E27FC236}">
                    <a16:creationId xmlns:a16="http://schemas.microsoft.com/office/drawing/2014/main" id="{0C7E1F2B-CCBA-45ED-A596-33FCDB16BDA2}"/>
                  </a:ext>
                </a:extLst>
              </p:cNvPr>
              <p:cNvGrpSpPr/>
              <p:nvPr/>
            </p:nvGrpSpPr>
            <p:grpSpPr>
              <a:xfrm>
                <a:off x="2286000" y="5867400"/>
                <a:ext cx="7382153" cy="807069"/>
                <a:chOff x="4865635" y="4746414"/>
                <a:chExt cx="7382153" cy="807069"/>
              </a:xfrm>
            </p:grpSpPr>
            <p:sp>
              <p:nvSpPr>
                <p:cNvPr id="4" name="Isosceles Triangle 3">
                  <a:extLst>
                    <a:ext uri="{FF2B5EF4-FFF2-40B4-BE49-F238E27FC236}">
                      <a16:creationId xmlns:a16="http://schemas.microsoft.com/office/drawing/2014/main" id="{3D960FBB-407E-4F06-8FF4-367394B254AA}"/>
                    </a:ext>
                  </a:extLst>
                </p:cNvPr>
                <p:cNvSpPr/>
                <p:nvPr/>
              </p:nvSpPr>
              <p:spPr>
                <a:xfrm>
                  <a:off x="8280156" y="4826652"/>
                  <a:ext cx="574430" cy="72683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7A0E682F-7701-4498-BAB1-7EF1BE3716D5}"/>
                    </a:ext>
                  </a:extLst>
                </p:cNvPr>
                <p:cNvSpPr/>
                <p:nvPr/>
              </p:nvSpPr>
              <p:spPr>
                <a:xfrm>
                  <a:off x="4865635" y="4746414"/>
                  <a:ext cx="7382153" cy="802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10" name="Straight Connector 9">
                <a:extLst>
                  <a:ext uri="{FF2B5EF4-FFF2-40B4-BE49-F238E27FC236}">
                    <a16:creationId xmlns:a16="http://schemas.microsoft.com/office/drawing/2014/main" id="{3F5AA398-1785-4D74-BE27-4F4991FEB53C}"/>
                  </a:ext>
                </a:extLst>
              </p:cNvPr>
              <p:cNvCxnSpPr>
                <a:cxnSpLocks/>
                <a:stCxn id="5" idx="0"/>
              </p:cNvCxnSpPr>
              <p:nvPr/>
            </p:nvCxnSpPr>
            <p:spPr>
              <a:xfrm flipV="1">
                <a:off x="5977077" y="4876800"/>
                <a:ext cx="1134" cy="9906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27E55D27-665E-4BDF-BCB8-7ACCF34B82B9}"/>
                </a:ext>
              </a:extLst>
            </p:cNvPr>
            <p:cNvCxnSpPr/>
            <p:nvPr/>
          </p:nvCxnSpPr>
          <p:spPr>
            <a:xfrm>
              <a:off x="5978210" y="5021943"/>
              <a:ext cx="3240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AE825D-62A1-4E11-B038-A13776FCE1A2}"/>
                </a:ext>
              </a:extLst>
            </p:cNvPr>
            <p:cNvCxnSpPr>
              <a:cxnSpLocks/>
            </p:cNvCxnSpPr>
            <p:nvPr/>
          </p:nvCxnSpPr>
          <p:spPr>
            <a:xfrm>
              <a:off x="4357076" y="5021943"/>
              <a:ext cx="1620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595BEF1-A5F2-4FF3-AB57-89F9F1FF6B34}"/>
                </a:ext>
              </a:extLst>
            </p:cNvPr>
            <p:cNvSpPr txBox="1"/>
            <p:nvPr/>
          </p:nvSpPr>
          <p:spPr>
            <a:xfrm>
              <a:off x="7058025" y="4686300"/>
              <a:ext cx="538930" cy="369332"/>
            </a:xfrm>
            <a:prstGeom prst="rect">
              <a:avLst/>
            </a:prstGeom>
            <a:noFill/>
          </p:spPr>
          <p:txBody>
            <a:bodyPr wrap="none" rtlCol="0">
              <a:spAutoFit/>
            </a:bodyPr>
            <a:lstStyle/>
            <a:p>
              <a:r>
                <a:rPr lang="en-US" dirty="0"/>
                <a:t>6 m</a:t>
              </a:r>
              <a:endParaRPr lang="en-AU" dirty="0"/>
            </a:p>
          </p:txBody>
        </p:sp>
        <p:sp>
          <p:nvSpPr>
            <p:cNvPr id="19" name="TextBox 18">
              <a:extLst>
                <a:ext uri="{FF2B5EF4-FFF2-40B4-BE49-F238E27FC236}">
                  <a16:creationId xmlns:a16="http://schemas.microsoft.com/office/drawing/2014/main" id="{D04B46B7-B1FC-44E5-87D8-C6E8E40B2EA7}"/>
                </a:ext>
              </a:extLst>
            </p:cNvPr>
            <p:cNvSpPr txBox="1"/>
            <p:nvPr/>
          </p:nvSpPr>
          <p:spPr>
            <a:xfrm>
              <a:off x="4897840" y="4716381"/>
              <a:ext cx="538930" cy="369332"/>
            </a:xfrm>
            <a:prstGeom prst="rect">
              <a:avLst/>
            </a:prstGeom>
            <a:noFill/>
          </p:spPr>
          <p:txBody>
            <a:bodyPr wrap="none" rtlCol="0">
              <a:spAutoFit/>
            </a:bodyPr>
            <a:lstStyle/>
            <a:p>
              <a:r>
                <a:rPr lang="en-US" dirty="0"/>
                <a:t>3 m</a:t>
              </a:r>
              <a:endParaRPr lang="en-AU" dirty="0"/>
            </a:p>
          </p:txBody>
        </p:sp>
        <p:sp>
          <p:nvSpPr>
            <p:cNvPr id="15" name="Rectangle 14">
              <a:extLst>
                <a:ext uri="{FF2B5EF4-FFF2-40B4-BE49-F238E27FC236}">
                  <a16:creationId xmlns:a16="http://schemas.microsoft.com/office/drawing/2014/main" id="{952CA854-7327-4B67-9B24-F4500E80F78D}"/>
                </a:ext>
              </a:extLst>
            </p:cNvPr>
            <p:cNvSpPr/>
            <p:nvPr/>
          </p:nvSpPr>
          <p:spPr>
            <a:xfrm>
              <a:off x="3965629" y="5263225"/>
              <a:ext cx="796871" cy="571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 kg</a:t>
              </a:r>
              <a:endParaRPr lang="en-AU" dirty="0">
                <a:solidFill>
                  <a:schemeClr val="bg1"/>
                </a:solidFill>
              </a:endParaRPr>
            </a:p>
          </p:txBody>
        </p:sp>
        <p:cxnSp>
          <p:nvCxnSpPr>
            <p:cNvPr id="16" name="Straight Arrow Connector 15">
              <a:extLst>
                <a:ext uri="{FF2B5EF4-FFF2-40B4-BE49-F238E27FC236}">
                  <a16:creationId xmlns:a16="http://schemas.microsoft.com/office/drawing/2014/main" id="{3F896E81-639F-49DA-86D6-07B027420975}"/>
                </a:ext>
              </a:extLst>
            </p:cNvPr>
            <p:cNvCxnSpPr>
              <a:cxnSpLocks/>
            </p:cNvCxnSpPr>
            <p:nvPr/>
          </p:nvCxnSpPr>
          <p:spPr>
            <a:xfrm>
              <a:off x="3277076" y="5085713"/>
              <a:ext cx="2700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C999B3-4571-4818-B8D2-4BD3F1B487FA}"/>
                </a:ext>
              </a:extLst>
            </p:cNvPr>
            <p:cNvSpPr txBox="1"/>
            <p:nvPr/>
          </p:nvSpPr>
          <p:spPr>
            <a:xfrm>
              <a:off x="3592609" y="4728174"/>
              <a:ext cx="538930" cy="369332"/>
            </a:xfrm>
            <a:prstGeom prst="rect">
              <a:avLst/>
            </a:prstGeom>
            <a:noFill/>
          </p:spPr>
          <p:txBody>
            <a:bodyPr wrap="none" rtlCol="0">
              <a:spAutoFit/>
            </a:bodyPr>
            <a:lstStyle/>
            <a:p>
              <a:r>
                <a:rPr lang="en-US" dirty="0"/>
                <a:t>5 m</a:t>
              </a:r>
              <a:endParaRPr lang="en-AU" dirty="0"/>
            </a:p>
          </p:txBody>
        </p:sp>
      </p:grpSp>
    </p:spTree>
    <p:extLst>
      <p:ext uri="{BB962C8B-B14F-4D97-AF65-F5344CB8AC3E}">
        <p14:creationId xmlns:p14="http://schemas.microsoft.com/office/powerpoint/2010/main" val="5241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B770-1A3B-4DAA-B728-7C95A9A62E7E}"/>
              </a:ext>
            </a:extLst>
          </p:cNvPr>
          <p:cNvSpPr>
            <a:spLocks noGrp="1"/>
          </p:cNvSpPr>
          <p:nvPr>
            <p:ph type="title"/>
          </p:nvPr>
        </p:nvSpPr>
        <p:spPr/>
        <p:txBody>
          <a:bodyPr/>
          <a:lstStyle/>
          <a:p>
            <a:r>
              <a:rPr lang="en-US" dirty="0"/>
              <a:t>Example 3</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5235B1-CF82-454E-847E-92A82480447F}"/>
                  </a:ext>
                </a:extLst>
              </p:cNvPr>
              <p:cNvSpPr>
                <a:spLocks noGrp="1"/>
              </p:cNvSpPr>
              <p:nvPr>
                <p:ph idx="1"/>
              </p:nvPr>
            </p:nvSpPr>
            <p:spPr>
              <a:xfrm>
                <a:off x="685801" y="2142067"/>
                <a:ext cx="10131425" cy="4561592"/>
              </a:xfrm>
            </p:spPr>
            <p:txBody>
              <a:bodyPr anchor="t"/>
              <a:lstStyle/>
              <a:p>
                <a:pPr marL="0" indent="0">
                  <a:buNone/>
                </a:pPr>
                <a:r>
                  <a:rPr lang="en-US" dirty="0"/>
                  <a:t>A 20 m long bridge with </a:t>
                </a:r>
                <a:r>
                  <a:rPr lang="en-US"/>
                  <a:t>a weight </a:t>
                </a:r>
                <a:r>
                  <a:rPr lang="en-US" dirty="0"/>
                  <a:t>of 100000 N spans a valley. A 200000 N truck sits 6 m from one end (A) of the bridge. Find the reaction force at each end, A and B.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𝑇𝑟𝑒𝑎𝑡𝑖𝑛𝑔</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𝑝𝑖𝑣𝑜𝑡</m:t>
                      </m:r>
                      <m:r>
                        <a:rPr lang="en-US" b="0" i="1" smtClean="0">
                          <a:latin typeface="Cambria Math" panose="02040503050406030204" pitchFamily="18" charset="0"/>
                        </a:rPr>
                        <m:t> </m:t>
                      </m:r>
                      <m:r>
                        <a:rPr lang="en-US" b="0" i="1" smtClean="0">
                          <a:latin typeface="Cambria Math" panose="02040503050406030204" pitchFamily="18" charset="0"/>
                        </a:rPr>
                        <m:t>𝑒𝑙𝑖𝑚𝑖𝑛𝑎𝑡𝑒𝑠</m:t>
                      </m:r>
                      <m:r>
                        <a:rPr lang="en-US" b="0" i="1" smtClean="0">
                          <a:latin typeface="Cambria Math" panose="02040503050406030204" pitchFamily="18" charset="0"/>
                        </a:rPr>
                        <m:t> </m:t>
                      </m:r>
                      <m:r>
                        <a:rPr lang="en-US" b="0" i="1" smtClean="0">
                          <a:latin typeface="Cambria Math" panose="02040503050406030204" pitchFamily="18" charset="0"/>
                        </a:rPr>
                        <m:t>𝑅</m:t>
                      </m:r>
                      <m:r>
                        <a:rPr lang="en-US" b="0" i="1" baseline="-25000" smtClean="0">
                          <a:latin typeface="Cambria Math" panose="02040503050406030204" pitchFamily="18" charset="0"/>
                        </a:rPr>
                        <m:t>1</m:t>
                      </m:r>
                    </m:oMath>
                  </m:oMathPara>
                </a14:m>
                <a:endParaRPr lang="en-AU" baseline="-25000" dirty="0"/>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𝜏</m:t>
                      </m:r>
                      <m:r>
                        <a:rPr lang="en-US" b="0" i="1" baseline="-25000"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r>
                        <a:rPr lang="en-US" b="0" i="1" baseline="-25000" smtClean="0">
                          <a:latin typeface="Cambria Math" panose="02040503050406030204" pitchFamily="18" charset="0"/>
                          <a:ea typeface="Cambria Math" panose="02040503050406030204" pitchFamily="18" charset="0"/>
                        </a:rPr>
                        <m:t>𝑎𝑐</m:t>
                      </m:r>
                      <m:r>
                        <a:rPr lang="en-US" b="0" i="1" smtClean="0">
                          <a:latin typeface="Cambria Math" panose="02040503050406030204" pitchFamily="18" charset="0"/>
                          <a:ea typeface="Cambria Math" panose="02040503050406030204" pitchFamily="18" charset="0"/>
                        </a:rPr>
                        <m:t>=6×200000+10×100000=20×</m:t>
                      </m:r>
                      <m:r>
                        <a:rPr lang="en-US" b="0" i="1" smtClean="0">
                          <a:latin typeface="Cambria Math" panose="02040503050406030204" pitchFamily="18" charset="0"/>
                          <a:ea typeface="Cambria Math" panose="02040503050406030204" pitchFamily="18" charset="0"/>
                        </a:rPr>
                        <m:t>𝑅</m:t>
                      </m:r>
                      <m:r>
                        <a:rPr lang="en-US" b="0" i="1" baseline="-25000" smtClean="0">
                          <a:latin typeface="Cambria Math" panose="02040503050406030204" pitchFamily="18" charset="0"/>
                          <a:ea typeface="Cambria Math" panose="02040503050406030204" pitchFamily="18" charset="0"/>
                        </a:rPr>
                        <m:t>2</m:t>
                      </m:r>
                    </m:oMath>
                  </m:oMathPara>
                </a14:m>
                <a:endParaRPr lang="en-US" b="0" i="1" baseline="-250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r>
                        <a:rPr lang="en-US" i="1" baseline="-2500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=110 000 </m:t>
                      </m:r>
                      <m:r>
                        <a:rPr lang="en-US" b="0" i="1" smtClean="0">
                          <a:latin typeface="Cambria Math" panose="02040503050406030204" pitchFamily="18" charset="0"/>
                          <a:ea typeface="Cambria Math" panose="02040503050406030204" pitchFamily="18" charset="0"/>
                        </a:rPr>
                        <m:t>𝑁</m:t>
                      </m:r>
                    </m:oMath>
                  </m:oMathPara>
                </a14:m>
                <a:endParaRPr lang="en-AU"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𝑇𝑟𝑒𝑎𝑡𝑖𝑛𝑔</m:t>
                      </m:r>
                      <m:r>
                        <a:rPr lang="en-US" i="1">
                          <a:latin typeface="Cambria Math" panose="02040503050406030204" pitchFamily="18" charset="0"/>
                        </a:rPr>
                        <m:t> </m:t>
                      </m:r>
                      <m:r>
                        <a:rPr lang="en-US" b="0" i="1" smtClean="0">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𝑎𝑠</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𝑝𝑖𝑣𝑜𝑡</m:t>
                      </m:r>
                      <m:r>
                        <a:rPr lang="en-US" i="1">
                          <a:latin typeface="Cambria Math" panose="02040503050406030204" pitchFamily="18" charset="0"/>
                        </a:rPr>
                        <m:t> </m:t>
                      </m:r>
                      <m:r>
                        <a:rPr lang="en-US" i="1">
                          <a:latin typeface="Cambria Math" panose="02040503050406030204" pitchFamily="18" charset="0"/>
                        </a:rPr>
                        <m:t>𝑒𝑙𝑖𝑚𝑖𝑛𝑎𝑡𝑒𝑠</m:t>
                      </m:r>
                      <m:r>
                        <a:rPr lang="en-US" i="1">
                          <a:latin typeface="Cambria Math" panose="02040503050406030204" pitchFamily="18" charset="0"/>
                        </a:rPr>
                        <m:t> </m:t>
                      </m:r>
                      <m:r>
                        <a:rPr lang="en-US" i="1">
                          <a:latin typeface="Cambria Math" panose="02040503050406030204" pitchFamily="18" charset="0"/>
                        </a:rPr>
                        <m:t>𝑅</m:t>
                      </m:r>
                      <m:r>
                        <a:rPr lang="en-US" b="0" i="1" baseline="-25000" smtClean="0">
                          <a:latin typeface="Cambria Math" panose="02040503050406030204" pitchFamily="18" charset="0"/>
                        </a:rPr>
                        <m:t>2</m:t>
                      </m:r>
                    </m:oMath>
                  </m:oMathPara>
                </a14:m>
                <a:endParaRPr lang="en-AU" baseline="-25000" dirty="0"/>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𝜏</m:t>
                      </m:r>
                      <m:r>
                        <a:rPr lang="en-US" b="0" i="1" baseline="-25000" smtClean="0">
                          <a:latin typeface="Cambria Math" panose="02040503050406030204" pitchFamily="18" charset="0"/>
                          <a:ea typeface="Cambria Math" panose="02040503050406030204" pitchFamily="18" charset="0"/>
                        </a:rPr>
                        <m:t>𝑎</m:t>
                      </m:r>
                      <m:r>
                        <a:rPr lang="en-US" i="1" baseline="-25000">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𝜏</m:t>
                      </m:r>
                      <m:r>
                        <a:rPr lang="en-US" i="1" baseline="-2500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=14</m:t>
                      </m:r>
                      <m:r>
                        <a:rPr lang="en-US" i="1">
                          <a:latin typeface="Cambria Math" panose="02040503050406030204" pitchFamily="18" charset="0"/>
                          <a:ea typeface="Cambria Math" panose="02040503050406030204" pitchFamily="18" charset="0"/>
                        </a:rPr>
                        <m:t>×200000+10×100000=20×</m:t>
                      </m:r>
                      <m:r>
                        <a:rPr lang="en-US" i="1">
                          <a:latin typeface="Cambria Math" panose="02040503050406030204" pitchFamily="18" charset="0"/>
                          <a:ea typeface="Cambria Math" panose="02040503050406030204" pitchFamily="18" charset="0"/>
                        </a:rPr>
                        <m:t>𝑅</m:t>
                      </m:r>
                      <m:r>
                        <a:rPr lang="en-US" b="0" i="1" baseline="-25000" smtClean="0">
                          <a:latin typeface="Cambria Math" panose="02040503050406030204" pitchFamily="18" charset="0"/>
                          <a:ea typeface="Cambria Math" panose="02040503050406030204" pitchFamily="18" charset="0"/>
                        </a:rPr>
                        <m:t>1</m:t>
                      </m:r>
                    </m:oMath>
                  </m:oMathPara>
                </a14:m>
                <a:endParaRPr lang="en-US" i="1" baseline="-250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r>
                        <a:rPr lang="en-US" b="0" i="1" baseline="-25000"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9</m:t>
                      </m:r>
                      <m:r>
                        <a:rPr lang="en-US" i="1">
                          <a:latin typeface="Cambria Math" panose="02040503050406030204" pitchFamily="18" charset="0"/>
                          <a:ea typeface="Cambria Math" panose="02040503050406030204" pitchFamily="18" charset="0"/>
                        </a:rPr>
                        <m:t>0 000 </m:t>
                      </m:r>
                      <m:r>
                        <a:rPr lang="en-US" i="1">
                          <a:latin typeface="Cambria Math" panose="02040503050406030204" pitchFamily="18" charset="0"/>
                          <a:ea typeface="Cambria Math" panose="02040503050406030204" pitchFamily="18" charset="0"/>
                        </a:rPr>
                        <m:t>𝑁</m:t>
                      </m:r>
                    </m:oMath>
                  </m:oMathPara>
                </a14:m>
                <a:endParaRPr lang="en-US"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𝐶𝑎𝑛</m:t>
                      </m:r>
                      <m:r>
                        <a:rPr lang="en-US" b="0" i="1" smtClean="0">
                          <a:latin typeface="Cambria Math" panose="02040503050406030204" pitchFamily="18" charset="0"/>
                        </a:rPr>
                        <m:t> </m:t>
                      </m:r>
                      <m:r>
                        <a:rPr lang="en-US" b="0" i="1" smtClean="0">
                          <a:latin typeface="Cambria Math" panose="02040503050406030204" pitchFamily="18" charset="0"/>
                        </a:rPr>
                        <m:t>𝑐h𝑒𝑐𝑘</m:t>
                      </m:r>
                      <m:r>
                        <a:rPr lang="en-US" b="0" i="1" smtClean="0">
                          <a:latin typeface="Cambria Math" panose="02040503050406030204" pitchFamily="18" charset="0"/>
                        </a:rPr>
                        <m:t> </m:t>
                      </m:r>
                      <m:r>
                        <a:rPr lang="en-US" b="0" i="1" smtClean="0">
                          <a:latin typeface="Cambria Math" panose="02040503050406030204" pitchFamily="18" charset="0"/>
                        </a:rPr>
                        <m:t>𝑎𝑛𝑠𝑤𝑒𝑟</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𝐹</m:t>
                          </m:r>
                          <m:r>
                            <a:rPr lang="en-US" b="0" i="1" baseline="-25000" smtClean="0">
                              <a:latin typeface="Cambria Math" panose="02040503050406030204" pitchFamily="18" charset="0"/>
                            </a:rPr>
                            <m:t>𝑢𝑝</m:t>
                          </m:r>
                        </m:e>
                      </m:nary>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𝐹</m:t>
                          </m:r>
                          <m:r>
                            <a:rPr lang="en-US" b="0" i="1" baseline="-25000" smtClean="0">
                              <a:latin typeface="Cambria Math" panose="02040503050406030204" pitchFamily="18" charset="0"/>
                            </a:rPr>
                            <m:t>𝑑𝑜𝑤𝑛</m:t>
                          </m:r>
                        </m:e>
                      </m:nary>
                      <m:r>
                        <a:rPr lang="en-US" b="0" i="1" smtClean="0">
                          <a:latin typeface="Cambria Math" panose="02040503050406030204" pitchFamily="18" charset="0"/>
                        </a:rPr>
                        <m:t>=200000+100000=110000+190000</m:t>
                      </m:r>
                    </m:oMath>
                  </m:oMathPara>
                </a14:m>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7D5235B1-CF82-454E-847E-92A82480447F}"/>
                  </a:ext>
                </a:extLst>
              </p:cNvPr>
              <p:cNvSpPr>
                <a:spLocks noGrp="1" noRot="1" noChangeAspect="1" noMove="1" noResize="1" noEditPoints="1" noAdjustHandles="1" noChangeArrowheads="1" noChangeShapeType="1" noTextEdit="1"/>
              </p:cNvSpPr>
              <p:nvPr>
                <p:ph idx="1"/>
              </p:nvPr>
            </p:nvSpPr>
            <p:spPr>
              <a:xfrm>
                <a:off x="685801" y="2142067"/>
                <a:ext cx="10131425" cy="4561592"/>
              </a:xfrm>
              <a:blipFill>
                <a:blip r:embed="rId3"/>
                <a:stretch>
                  <a:fillRect l="-542" t="-668" r="-843"/>
                </a:stretch>
              </a:blipFill>
            </p:spPr>
            <p:txBody>
              <a:bodyPr/>
              <a:lstStyle/>
              <a:p>
                <a:r>
                  <a:rPr lang="en-AU">
                    <a:noFill/>
                  </a:rPr>
                  <a:t> </a:t>
                </a:r>
              </a:p>
            </p:txBody>
          </p:sp>
        </mc:Fallback>
      </mc:AlternateContent>
      <p:grpSp>
        <p:nvGrpSpPr>
          <p:cNvPr id="7" name="Group 6">
            <a:extLst>
              <a:ext uri="{FF2B5EF4-FFF2-40B4-BE49-F238E27FC236}">
                <a16:creationId xmlns:a16="http://schemas.microsoft.com/office/drawing/2014/main" id="{8C7605DB-0756-41A6-9290-B8905E5397A5}"/>
              </a:ext>
            </a:extLst>
          </p:cNvPr>
          <p:cNvGrpSpPr/>
          <p:nvPr/>
        </p:nvGrpSpPr>
        <p:grpSpPr>
          <a:xfrm>
            <a:off x="8738673" y="3366311"/>
            <a:ext cx="3299100" cy="2245647"/>
            <a:chOff x="6886575" y="4379722"/>
            <a:chExt cx="3299100" cy="2245647"/>
          </a:xfrm>
        </p:grpSpPr>
        <p:sp>
          <p:nvSpPr>
            <p:cNvPr id="5" name="Rectangle 4">
              <a:extLst>
                <a:ext uri="{FF2B5EF4-FFF2-40B4-BE49-F238E27FC236}">
                  <a16:creationId xmlns:a16="http://schemas.microsoft.com/office/drawing/2014/main" id="{468650F7-89DD-43C9-AF11-21C71A590A13}"/>
                </a:ext>
              </a:extLst>
            </p:cNvPr>
            <p:cNvSpPr/>
            <p:nvPr/>
          </p:nvSpPr>
          <p:spPr>
            <a:xfrm>
              <a:off x="6886575" y="5527725"/>
              <a:ext cx="419100"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AU" dirty="0"/>
            </a:p>
          </p:txBody>
        </p:sp>
        <p:sp>
          <p:nvSpPr>
            <p:cNvPr id="4" name="Rectangle 3">
              <a:extLst>
                <a:ext uri="{FF2B5EF4-FFF2-40B4-BE49-F238E27FC236}">
                  <a16:creationId xmlns:a16="http://schemas.microsoft.com/office/drawing/2014/main" id="{26518909-A6E2-4741-B834-8062C3958013}"/>
                </a:ext>
              </a:extLst>
            </p:cNvPr>
            <p:cNvSpPr/>
            <p:nvPr/>
          </p:nvSpPr>
          <p:spPr>
            <a:xfrm>
              <a:off x="7096125" y="5419725"/>
              <a:ext cx="2880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AE83B827-82EA-410C-B731-45473CF805F2}"/>
                </a:ext>
              </a:extLst>
            </p:cNvPr>
            <p:cNvSpPr/>
            <p:nvPr/>
          </p:nvSpPr>
          <p:spPr>
            <a:xfrm>
              <a:off x="9766575" y="5543550"/>
              <a:ext cx="419100"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AU" dirty="0"/>
            </a:p>
          </p:txBody>
        </p:sp>
        <p:pic>
          <p:nvPicPr>
            <p:cNvPr id="8" name="Graphic 7" descr="Truck">
              <a:extLst>
                <a:ext uri="{FF2B5EF4-FFF2-40B4-BE49-F238E27FC236}">
                  <a16:creationId xmlns:a16="http://schemas.microsoft.com/office/drawing/2014/main" id="{EA4EFFA8-9F83-416C-BC38-EAFFCA4E99D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350" y="4702200"/>
              <a:ext cx="923925" cy="923925"/>
            </a:xfrm>
            <a:prstGeom prst="rect">
              <a:avLst/>
            </a:prstGeom>
          </p:spPr>
        </p:pic>
        <p:cxnSp>
          <p:nvCxnSpPr>
            <p:cNvPr id="11" name="Straight Arrow Connector 10">
              <a:extLst>
                <a:ext uri="{FF2B5EF4-FFF2-40B4-BE49-F238E27FC236}">
                  <a16:creationId xmlns:a16="http://schemas.microsoft.com/office/drawing/2014/main" id="{B3B9A129-3D93-45DD-975B-685C32E08F2B}"/>
                </a:ext>
              </a:extLst>
            </p:cNvPr>
            <p:cNvCxnSpPr>
              <a:cxnSpLocks/>
            </p:cNvCxnSpPr>
            <p:nvPr/>
          </p:nvCxnSpPr>
          <p:spPr>
            <a:xfrm flipV="1">
              <a:off x="7096125" y="4751436"/>
              <a:ext cx="0" cy="77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B6404CF-BC19-4D56-A9D4-4751C1004408}"/>
                </a:ext>
              </a:extLst>
            </p:cNvPr>
            <p:cNvCxnSpPr>
              <a:cxnSpLocks/>
            </p:cNvCxnSpPr>
            <p:nvPr/>
          </p:nvCxnSpPr>
          <p:spPr>
            <a:xfrm flipV="1">
              <a:off x="9976125" y="4751437"/>
              <a:ext cx="0" cy="77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519EA-2904-48D7-AB72-EB5439174CDD}"/>
                </a:ext>
              </a:extLst>
            </p:cNvPr>
            <p:cNvCxnSpPr>
              <a:cxnSpLocks/>
            </p:cNvCxnSpPr>
            <p:nvPr/>
          </p:nvCxnSpPr>
          <p:spPr>
            <a:xfrm>
              <a:off x="8606250" y="5473725"/>
              <a:ext cx="0" cy="77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D47C14-2FA7-4FDD-A5F4-86371AB41A72}"/>
                </a:ext>
              </a:extLst>
            </p:cNvPr>
            <p:cNvCxnSpPr>
              <a:cxnSpLocks/>
            </p:cNvCxnSpPr>
            <p:nvPr/>
          </p:nvCxnSpPr>
          <p:spPr>
            <a:xfrm>
              <a:off x="7749000" y="5087962"/>
              <a:ext cx="0" cy="646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098D3A4-050B-4520-9FB4-E80656D7D233}"/>
                </a:ext>
              </a:extLst>
            </p:cNvPr>
            <p:cNvSpPr txBox="1"/>
            <p:nvPr/>
          </p:nvSpPr>
          <p:spPr>
            <a:xfrm>
              <a:off x="6902001" y="4379722"/>
              <a:ext cx="388248" cy="369332"/>
            </a:xfrm>
            <a:prstGeom prst="rect">
              <a:avLst/>
            </a:prstGeom>
            <a:noFill/>
          </p:spPr>
          <p:txBody>
            <a:bodyPr wrap="none" rtlCol="0">
              <a:spAutoFit/>
            </a:bodyPr>
            <a:lstStyle/>
            <a:p>
              <a:r>
                <a:rPr lang="en-US" dirty="0"/>
                <a:t>R</a:t>
              </a:r>
              <a:r>
                <a:rPr lang="en-US" baseline="-25000" dirty="0"/>
                <a:t>1</a:t>
              </a:r>
              <a:endParaRPr lang="en-AU" baseline="-25000" dirty="0"/>
            </a:p>
          </p:txBody>
        </p:sp>
        <p:sp>
          <p:nvSpPr>
            <p:cNvPr id="19" name="TextBox 18">
              <a:extLst>
                <a:ext uri="{FF2B5EF4-FFF2-40B4-BE49-F238E27FC236}">
                  <a16:creationId xmlns:a16="http://schemas.microsoft.com/office/drawing/2014/main" id="{E840727F-AF96-4D67-92A6-939B633BDAF9}"/>
                </a:ext>
              </a:extLst>
            </p:cNvPr>
            <p:cNvSpPr txBox="1"/>
            <p:nvPr/>
          </p:nvSpPr>
          <p:spPr>
            <a:xfrm>
              <a:off x="9766575" y="4400890"/>
              <a:ext cx="388248" cy="369332"/>
            </a:xfrm>
            <a:prstGeom prst="rect">
              <a:avLst/>
            </a:prstGeom>
            <a:noFill/>
          </p:spPr>
          <p:txBody>
            <a:bodyPr wrap="none" rtlCol="0">
              <a:spAutoFit/>
            </a:bodyPr>
            <a:lstStyle/>
            <a:p>
              <a:r>
                <a:rPr lang="en-US" dirty="0"/>
                <a:t>R</a:t>
              </a:r>
              <a:r>
                <a:rPr lang="en-US" baseline="-25000" dirty="0"/>
                <a:t>2</a:t>
              </a:r>
              <a:endParaRPr lang="en-AU" baseline="-25000" dirty="0"/>
            </a:p>
          </p:txBody>
        </p:sp>
        <p:sp>
          <p:nvSpPr>
            <p:cNvPr id="20" name="TextBox 19">
              <a:extLst>
                <a:ext uri="{FF2B5EF4-FFF2-40B4-BE49-F238E27FC236}">
                  <a16:creationId xmlns:a16="http://schemas.microsoft.com/office/drawing/2014/main" id="{96C4301A-9A2B-497B-8BB6-BD930071C60B}"/>
                </a:ext>
              </a:extLst>
            </p:cNvPr>
            <p:cNvSpPr txBox="1"/>
            <p:nvPr/>
          </p:nvSpPr>
          <p:spPr>
            <a:xfrm>
              <a:off x="8322676" y="6256037"/>
              <a:ext cx="1088760" cy="369332"/>
            </a:xfrm>
            <a:prstGeom prst="rect">
              <a:avLst/>
            </a:prstGeom>
            <a:noFill/>
          </p:spPr>
          <p:txBody>
            <a:bodyPr wrap="none" rtlCol="0">
              <a:spAutoFit/>
            </a:bodyPr>
            <a:lstStyle/>
            <a:p>
              <a:r>
                <a:rPr lang="en-US" dirty="0"/>
                <a:t>100000 N</a:t>
              </a:r>
              <a:endParaRPr lang="en-AU" dirty="0"/>
            </a:p>
          </p:txBody>
        </p:sp>
        <p:sp>
          <p:nvSpPr>
            <p:cNvPr id="21" name="TextBox 20">
              <a:extLst>
                <a:ext uri="{FF2B5EF4-FFF2-40B4-BE49-F238E27FC236}">
                  <a16:creationId xmlns:a16="http://schemas.microsoft.com/office/drawing/2014/main" id="{CC8FB787-B366-424E-A929-D3ABDF348E3C}"/>
                </a:ext>
              </a:extLst>
            </p:cNvPr>
            <p:cNvSpPr txBox="1"/>
            <p:nvPr/>
          </p:nvSpPr>
          <p:spPr>
            <a:xfrm>
              <a:off x="7341457" y="5703322"/>
              <a:ext cx="1088760" cy="369332"/>
            </a:xfrm>
            <a:prstGeom prst="rect">
              <a:avLst/>
            </a:prstGeom>
            <a:noFill/>
          </p:spPr>
          <p:txBody>
            <a:bodyPr wrap="none" rtlCol="0">
              <a:spAutoFit/>
            </a:bodyPr>
            <a:lstStyle/>
            <a:p>
              <a:r>
                <a:rPr lang="en-US" dirty="0"/>
                <a:t>200000 N</a:t>
              </a:r>
              <a:endParaRPr lang="en-AU" dirty="0"/>
            </a:p>
          </p:txBody>
        </p:sp>
      </p:grpSp>
    </p:spTree>
    <p:extLst>
      <p:ext uri="{BB962C8B-B14F-4D97-AF65-F5344CB8AC3E}">
        <p14:creationId xmlns:p14="http://schemas.microsoft.com/office/powerpoint/2010/main" val="64739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E824-18D3-4153-A577-55485C8521C3}"/>
              </a:ext>
            </a:extLst>
          </p:cNvPr>
          <p:cNvSpPr>
            <a:spLocks noGrp="1"/>
          </p:cNvSpPr>
          <p:nvPr>
            <p:ph type="title"/>
          </p:nvPr>
        </p:nvSpPr>
        <p:spPr/>
        <p:txBody>
          <a:bodyPr/>
          <a:lstStyle/>
          <a:p>
            <a:r>
              <a:rPr lang="en-US" dirty="0"/>
              <a:t>Example 4</a:t>
            </a:r>
            <a:endParaRPr lang="en-AU" dirty="0"/>
          </a:p>
        </p:txBody>
      </p:sp>
      <p:sp>
        <p:nvSpPr>
          <p:cNvPr id="3" name="Content Placeholder 2">
            <a:extLst>
              <a:ext uri="{FF2B5EF4-FFF2-40B4-BE49-F238E27FC236}">
                <a16:creationId xmlns:a16="http://schemas.microsoft.com/office/drawing/2014/main" id="{43255AF8-7BF0-44B6-BC85-A4F859E8C920}"/>
              </a:ext>
            </a:extLst>
          </p:cNvPr>
          <p:cNvSpPr>
            <a:spLocks noGrp="1"/>
          </p:cNvSpPr>
          <p:nvPr>
            <p:ph idx="1"/>
          </p:nvPr>
        </p:nvSpPr>
        <p:spPr/>
        <p:txBody>
          <a:bodyPr/>
          <a:lstStyle/>
          <a:p>
            <a:pPr lvl="0"/>
            <a:r>
              <a:rPr lang="en-AU" dirty="0"/>
              <a:t>While painting a tall building, a 70.09 kg painter stands 4.00 m form the end of a 6.00 m long plank that is supported by a rope at either end. The plank has a mass of 320.0 kg. Determine the tension in each rope.</a:t>
            </a:r>
          </a:p>
          <a:p>
            <a:pPr lvl="0"/>
            <a:endParaRPr lang="en-AU" dirty="0"/>
          </a:p>
          <a:p>
            <a:pPr lvl="0"/>
            <a:endParaRPr lang="en-AU" dirty="0"/>
          </a:p>
          <a:p>
            <a:pPr lvl="0"/>
            <a:endParaRPr lang="en-AU" dirty="0"/>
          </a:p>
          <a:p>
            <a:endParaRPr lang="en-AU" dirty="0"/>
          </a:p>
          <a:p>
            <a:endParaRPr lang="en-AU" dirty="0"/>
          </a:p>
        </p:txBody>
      </p:sp>
    </p:spTree>
    <p:extLst>
      <p:ext uri="{BB962C8B-B14F-4D97-AF65-F5344CB8AC3E}">
        <p14:creationId xmlns:p14="http://schemas.microsoft.com/office/powerpoint/2010/main" val="273713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3AB7-8EC1-469F-A800-B4941188EE65}"/>
              </a:ext>
            </a:extLst>
          </p:cNvPr>
          <p:cNvSpPr>
            <a:spLocks noGrp="1"/>
          </p:cNvSpPr>
          <p:nvPr>
            <p:ph type="title"/>
          </p:nvPr>
        </p:nvSpPr>
        <p:spPr/>
        <p:txBody>
          <a:bodyPr/>
          <a:lstStyle/>
          <a:p>
            <a:r>
              <a:rPr lang="en-US" dirty="0"/>
              <a:t>Example 4</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B20F92-290B-4E43-A253-B1E236A94BFB}"/>
                  </a:ext>
                </a:extLst>
              </p:cNvPr>
              <p:cNvSpPr>
                <a:spLocks noGrp="1"/>
              </p:cNvSpPr>
              <p:nvPr>
                <p:ph idx="1"/>
              </p:nvPr>
            </p:nvSpPr>
            <p:spPr/>
            <p:txBody>
              <a:bodyPr anchor="t"/>
              <a:lstStyle/>
              <a:p>
                <a:pPr marL="0" indent="0">
                  <a:buNone/>
                </a:pPr>
                <a:r>
                  <a:rPr lang="en-US" dirty="0"/>
                  <a:t>A car is accelerated from 15.0 m s</a:t>
                </a:r>
                <a:r>
                  <a:rPr lang="en-US" baseline="30000" dirty="0"/>
                  <a:t>-1</a:t>
                </a:r>
                <a:r>
                  <a:rPr lang="en-US" dirty="0"/>
                  <a:t> to 48.0 m s</a:t>
                </a:r>
                <a:r>
                  <a:rPr lang="en-US" baseline="30000" dirty="0"/>
                  <a:t>-1</a:t>
                </a:r>
                <a:r>
                  <a:rPr lang="en-US" dirty="0"/>
                  <a:t> in 12 s. </a:t>
                </a:r>
              </a:p>
              <a:p>
                <a:pPr marL="342900" indent="-342900">
                  <a:buFont typeface="+mj-lt"/>
                  <a:buAutoNum type="alphaLcParenR"/>
                </a:pPr>
                <a:r>
                  <a:rPr lang="en-US" dirty="0"/>
                  <a:t>Calculate the average velocity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𝑎𝑣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48+15</m:t>
                          </m:r>
                        </m:num>
                        <m:den>
                          <m:r>
                            <a:rPr lang="en-US" b="0" i="1" smtClean="0">
                              <a:latin typeface="Cambria Math" panose="02040503050406030204" pitchFamily="18" charset="0"/>
                            </a:rPr>
                            <m:t>2</m:t>
                          </m:r>
                        </m:den>
                      </m:f>
                      <m:r>
                        <a:rPr lang="en-US" b="0" i="1" smtClean="0">
                          <a:latin typeface="Cambria Math" panose="02040503050406030204" pitchFamily="18" charset="0"/>
                        </a:rPr>
                        <m:t>=31.5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US" dirty="0"/>
              </a:p>
              <a:p>
                <a:pPr marL="342900" indent="-342900">
                  <a:buFont typeface="+mj-lt"/>
                  <a:buAutoNum type="alphaLcParenR" startAt="2"/>
                </a:pPr>
                <a:r>
                  <a:rPr lang="en-US" dirty="0"/>
                  <a:t>Calculate acceleration</a:t>
                </a:r>
              </a:p>
              <a:p>
                <a:pPr marL="0" indent="0" algn="ctr">
                  <a:buNone/>
                </a:pP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48−15</m:t>
                        </m:r>
                      </m:num>
                      <m:den>
                        <m:r>
                          <a:rPr lang="en-US" b="0" i="1" smtClean="0">
                            <a:latin typeface="Cambria Math" panose="02040503050406030204" pitchFamily="18" charset="0"/>
                          </a:rPr>
                          <m:t>12</m:t>
                        </m:r>
                      </m:den>
                    </m:f>
                    <m:r>
                      <a:rPr lang="en-US" b="0" i="1" smtClean="0">
                        <a:latin typeface="Cambria Math" panose="02040503050406030204" pitchFamily="18" charset="0"/>
                      </a:rPr>
                      <m:t>=2.75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a14:m>
                <a:r>
                  <a:rPr lang="en-US" dirty="0"/>
                  <a:t> forwards</a:t>
                </a:r>
              </a:p>
              <a:p>
                <a:pPr marL="342900" indent="-342900">
                  <a:buFont typeface="+mj-lt"/>
                  <a:buAutoNum type="alphaLcParenR" startAt="3"/>
                </a:pPr>
                <a:r>
                  <a:rPr lang="en-US" dirty="0"/>
                  <a:t>Calculate displacement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𝑢𝑡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𝑎𝑡</m:t>
                      </m:r>
                      <m:r>
                        <a:rPr lang="en-US" b="0" i="1" baseline="30000" smtClean="0">
                          <a:latin typeface="Cambria Math" panose="02040503050406030204" pitchFamily="18" charset="0"/>
                        </a:rPr>
                        <m:t>2</m:t>
                      </m:r>
                      <m:r>
                        <a:rPr lang="en-US" b="0" i="1" smtClean="0">
                          <a:latin typeface="Cambria Math" panose="02040503050406030204" pitchFamily="18" charset="0"/>
                        </a:rPr>
                        <m:t>=15</m:t>
                      </m:r>
                      <m:r>
                        <a:rPr lang="en-US" b="0" i="1" smtClean="0">
                          <a:latin typeface="Cambria Math" panose="02040503050406030204" pitchFamily="18" charset="0"/>
                          <a:ea typeface="Cambria Math" panose="02040503050406030204" pitchFamily="18" charset="0"/>
                        </a:rPr>
                        <m:t>×12+2.75/2×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12</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=378 </m:t>
                      </m:r>
                      <m:r>
                        <a:rPr lang="en-US" b="0" i="1" smtClean="0">
                          <a:latin typeface="Cambria Math" panose="02040503050406030204" pitchFamily="18" charset="0"/>
                          <a:ea typeface="Cambria Math" panose="02040503050406030204" pitchFamily="18" charset="0"/>
                        </a:rPr>
                        <m:t>𝑚</m:t>
                      </m:r>
                    </m:oMath>
                  </m:oMathPara>
                </a14:m>
                <a:endParaRPr lang="en-AU" dirty="0"/>
              </a:p>
            </p:txBody>
          </p:sp>
        </mc:Choice>
        <mc:Fallback xmlns="">
          <p:sp>
            <p:nvSpPr>
              <p:cNvPr id="3" name="Content Placeholder 2">
                <a:extLst>
                  <a:ext uri="{FF2B5EF4-FFF2-40B4-BE49-F238E27FC236}">
                    <a16:creationId xmlns:a16="http://schemas.microsoft.com/office/drawing/2014/main" id="{23B20F92-290B-4E43-A253-B1E236A94BFB}"/>
                  </a:ext>
                </a:extLst>
              </p:cNvPr>
              <p:cNvSpPr>
                <a:spLocks noGrp="1" noRot="1" noChangeAspect="1" noMove="1" noResize="1" noEditPoints="1" noAdjustHandles="1" noChangeArrowheads="1" noChangeShapeType="1" noTextEdit="1"/>
              </p:cNvSpPr>
              <p:nvPr>
                <p:ph idx="1"/>
              </p:nvPr>
            </p:nvSpPr>
            <p:spPr>
              <a:blipFill>
                <a:blip r:embed="rId2"/>
                <a:stretch>
                  <a:fillRect l="-542" t="-835"/>
                </a:stretch>
              </a:blipFill>
            </p:spPr>
            <p:txBody>
              <a:bodyPr/>
              <a:lstStyle/>
              <a:p>
                <a:r>
                  <a:rPr lang="en-AU">
                    <a:noFill/>
                  </a:rPr>
                  <a:t> </a:t>
                </a:r>
              </a:p>
            </p:txBody>
          </p:sp>
        </mc:Fallback>
      </mc:AlternateContent>
    </p:spTree>
    <p:extLst>
      <p:ext uri="{BB962C8B-B14F-4D97-AF65-F5344CB8AC3E}">
        <p14:creationId xmlns:p14="http://schemas.microsoft.com/office/powerpoint/2010/main" val="379655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49EB-9276-4D33-8867-D607F5BF4FD7}"/>
              </a:ext>
            </a:extLst>
          </p:cNvPr>
          <p:cNvSpPr>
            <a:spLocks noGrp="1"/>
          </p:cNvSpPr>
          <p:nvPr>
            <p:ph type="title"/>
          </p:nvPr>
        </p:nvSpPr>
        <p:spPr/>
        <p:txBody>
          <a:bodyPr/>
          <a:lstStyle/>
          <a:p>
            <a:r>
              <a:rPr lang="en-US" dirty="0"/>
              <a:t>Example 5</a:t>
            </a:r>
            <a:endParaRPr lang="en-AU" dirty="0"/>
          </a:p>
        </p:txBody>
      </p:sp>
      <p:sp>
        <p:nvSpPr>
          <p:cNvPr id="3" name="Content Placeholder 2">
            <a:extLst>
              <a:ext uri="{FF2B5EF4-FFF2-40B4-BE49-F238E27FC236}">
                <a16:creationId xmlns:a16="http://schemas.microsoft.com/office/drawing/2014/main" id="{2F7229F0-7C00-4334-8667-1744AAC1BD64}"/>
              </a:ext>
            </a:extLst>
          </p:cNvPr>
          <p:cNvSpPr>
            <a:spLocks noGrp="1"/>
          </p:cNvSpPr>
          <p:nvPr>
            <p:ph idx="1"/>
          </p:nvPr>
        </p:nvSpPr>
        <p:spPr/>
        <p:txBody>
          <a:bodyPr/>
          <a:lstStyle/>
          <a:p>
            <a:r>
              <a:rPr lang="en-AU" dirty="0"/>
              <a:t>A uniform cantilever beam used as a viewing platform extends 10.0 m beyond two supports which are 8.00 m apart.  If the beam has a mass of 30.0 kg, determine the magnitude and direction of the forces that the supports must supply so that the beam is in static equilibrium.</a:t>
            </a:r>
          </a:p>
          <a:p>
            <a:endParaRPr lang="en-AU" dirty="0"/>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32488994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F96E-C813-4AAF-8C2E-B0C29F54A879}"/>
              </a:ext>
            </a:extLst>
          </p:cNvPr>
          <p:cNvSpPr>
            <a:spLocks noGrp="1"/>
          </p:cNvSpPr>
          <p:nvPr>
            <p:ph type="title"/>
          </p:nvPr>
        </p:nvSpPr>
        <p:spPr/>
        <p:txBody>
          <a:bodyPr/>
          <a:lstStyle/>
          <a:p>
            <a:r>
              <a:rPr lang="en-US" dirty="0"/>
              <a:t>Example 6</a:t>
            </a:r>
            <a:endParaRPr lang="en-AU" dirty="0"/>
          </a:p>
        </p:txBody>
      </p:sp>
      <p:sp>
        <p:nvSpPr>
          <p:cNvPr id="6" name="Rectangle 5">
            <a:extLst>
              <a:ext uri="{FF2B5EF4-FFF2-40B4-BE49-F238E27FC236}">
                <a16:creationId xmlns:a16="http://schemas.microsoft.com/office/drawing/2014/main" id="{4A3DE1A1-F723-4DB7-8712-A621DAEAF5E9}"/>
              </a:ext>
            </a:extLst>
          </p:cNvPr>
          <p:cNvSpPr>
            <a:spLocks noChangeArrowheads="1"/>
          </p:cNvSpPr>
          <p:nvPr/>
        </p:nvSpPr>
        <p:spPr bwMode="auto">
          <a:xfrm>
            <a:off x="1069144" y="2971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a:ln>
                <a:noFill/>
              </a:ln>
              <a:solidFill>
                <a:schemeClr val="tx1"/>
              </a:solidFill>
              <a:effectLst/>
              <a:latin typeface="Arial" panose="020B0604020202020204" pitchFamily="34" charset="0"/>
            </a:endParaRPr>
          </a:p>
        </p:txBody>
      </p:sp>
      <p:pic>
        <p:nvPicPr>
          <p:cNvPr id="2052" name="Picture 6">
            <a:extLst>
              <a:ext uri="{FF2B5EF4-FFF2-40B4-BE49-F238E27FC236}">
                <a16:creationId xmlns:a16="http://schemas.microsoft.com/office/drawing/2014/main" id="{E113E268-47DF-4067-9BC9-ED579DF87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60" y="2502211"/>
            <a:ext cx="2510153" cy="23933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DAD95A9-8818-4A3A-801F-CFA2F936238B}"/>
              </a:ext>
            </a:extLst>
          </p:cNvPr>
          <p:cNvSpPr>
            <a:spLocks noChangeArrowheads="1"/>
          </p:cNvSpPr>
          <p:nvPr/>
        </p:nvSpPr>
        <p:spPr bwMode="auto">
          <a:xfrm>
            <a:off x="1069144" y="2274838"/>
            <a:ext cx="761062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600200" algn="l"/>
              </a:tabLst>
              <a:defRPr>
                <a:solidFill>
                  <a:schemeClr val="tx1"/>
                </a:solidFill>
                <a:latin typeface="Arial" panose="020B0604020202020204" pitchFamily="34" charset="0"/>
              </a:defRPr>
            </a:lvl1pPr>
            <a:lvl2pPr eaLnBrk="0" fontAlgn="base" hangingPunct="0">
              <a:spcBef>
                <a:spcPct val="0"/>
              </a:spcBef>
              <a:spcAft>
                <a:spcPct val="0"/>
              </a:spcAft>
              <a:tabLst>
                <a:tab pos="1600200" algn="l"/>
              </a:tabLst>
              <a:defRPr>
                <a:solidFill>
                  <a:schemeClr val="tx1"/>
                </a:solidFill>
                <a:latin typeface="Arial" panose="020B0604020202020204" pitchFamily="34" charset="0"/>
              </a:defRPr>
            </a:lvl2pPr>
            <a:lvl3pPr eaLnBrk="0" fontAlgn="base" hangingPunct="0">
              <a:spcBef>
                <a:spcPct val="0"/>
              </a:spcBef>
              <a:spcAft>
                <a:spcPct val="0"/>
              </a:spcAft>
              <a:tabLst>
                <a:tab pos="1600200" algn="l"/>
              </a:tabLst>
              <a:defRPr>
                <a:solidFill>
                  <a:schemeClr val="tx1"/>
                </a:solidFill>
                <a:latin typeface="Arial" panose="020B0604020202020204" pitchFamily="34" charset="0"/>
              </a:defRPr>
            </a:lvl3pPr>
            <a:lvl4pPr eaLnBrk="0" fontAlgn="base" hangingPunct="0">
              <a:spcBef>
                <a:spcPct val="0"/>
              </a:spcBef>
              <a:spcAft>
                <a:spcPct val="0"/>
              </a:spcAft>
              <a:tabLst>
                <a:tab pos="1600200" algn="l"/>
              </a:tabLst>
              <a:defRPr>
                <a:solidFill>
                  <a:schemeClr val="tx1"/>
                </a:solidFill>
                <a:latin typeface="Arial" panose="020B0604020202020204" pitchFamily="34" charset="0"/>
              </a:defRPr>
            </a:lvl4pPr>
            <a:lvl5pPr eaLnBrk="0" fontAlgn="base" hangingPunct="0">
              <a:spcBef>
                <a:spcPct val="0"/>
              </a:spcBef>
              <a:spcAft>
                <a:spcPct val="0"/>
              </a:spcAft>
              <a:tabLst>
                <a:tab pos="1600200" algn="l"/>
              </a:tabLst>
              <a:defRPr>
                <a:solidFill>
                  <a:schemeClr val="tx1"/>
                </a:solidFill>
                <a:latin typeface="Arial" panose="020B0604020202020204" pitchFamily="34" charset="0"/>
              </a:defRPr>
            </a:lvl5pPr>
            <a:lvl6pPr eaLnBrk="0" fontAlgn="base" hangingPunct="0">
              <a:spcBef>
                <a:spcPct val="0"/>
              </a:spcBef>
              <a:spcAft>
                <a:spcPct val="0"/>
              </a:spcAft>
              <a:tabLst>
                <a:tab pos="1600200" algn="l"/>
              </a:tabLst>
              <a:defRPr>
                <a:solidFill>
                  <a:schemeClr val="tx1"/>
                </a:solidFill>
                <a:latin typeface="Arial" panose="020B0604020202020204" pitchFamily="34" charset="0"/>
              </a:defRPr>
            </a:lvl6pPr>
            <a:lvl7pPr eaLnBrk="0" fontAlgn="base" hangingPunct="0">
              <a:spcBef>
                <a:spcPct val="0"/>
              </a:spcBef>
              <a:spcAft>
                <a:spcPct val="0"/>
              </a:spcAft>
              <a:tabLst>
                <a:tab pos="1600200" algn="l"/>
              </a:tabLst>
              <a:defRPr>
                <a:solidFill>
                  <a:schemeClr val="tx1"/>
                </a:solidFill>
                <a:latin typeface="Arial" panose="020B0604020202020204" pitchFamily="34" charset="0"/>
              </a:defRPr>
            </a:lvl7pPr>
            <a:lvl8pPr eaLnBrk="0" fontAlgn="base" hangingPunct="0">
              <a:spcBef>
                <a:spcPct val="0"/>
              </a:spcBef>
              <a:spcAft>
                <a:spcPct val="0"/>
              </a:spcAft>
              <a:tabLst>
                <a:tab pos="1600200" algn="l"/>
              </a:tabLst>
              <a:defRPr>
                <a:solidFill>
                  <a:schemeClr val="tx1"/>
                </a:solidFill>
                <a:latin typeface="Arial" panose="020B0604020202020204" pitchFamily="34" charset="0"/>
              </a:defRPr>
            </a:lvl8pPr>
            <a:lvl9pPr eaLnBrk="0" fontAlgn="base" hangingPunct="0">
              <a:spcBef>
                <a:spcPct val="0"/>
              </a:spcBef>
              <a:spcAft>
                <a:spcPct val="0"/>
              </a:spcAft>
              <a:tabLst>
                <a:tab pos="1600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600200" algn="l"/>
              </a:tabLst>
            </a:pPr>
            <a:r>
              <a:rPr kumimoji="0" lang="en-AU"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10.2 kg sign is suspended from the end of a uniform 2.00 m long,</a:t>
            </a:r>
            <a:endParaRPr kumimoji="0" lang="en-AU"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600200" algn="l"/>
              </a:tabLst>
            </a:pPr>
            <a:r>
              <a:rPr kumimoji="0" lang="en-AU"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25.5 kg weight cantilevered beam outside a shop. The beam is further supported by an effectively light wire that makes an angle of 30.0</a:t>
            </a:r>
            <a:r>
              <a:rPr kumimoji="0" lang="en-AU" altLang="en-US" b="0" i="0" u="none" strike="noStrike" cap="none" normalizeH="0" baseline="3000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0</a:t>
            </a:r>
            <a:r>
              <a:rPr kumimoji="0" lang="en-AU"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to the beam. The wire is attached at a point 1.5m from the wall.</a:t>
            </a:r>
          </a:p>
          <a:p>
            <a:pPr marL="0" marR="0" lvl="0" indent="0" algn="l" defTabSz="914400" rtl="0" eaLnBrk="0" fontAlgn="base" latinLnBrk="0" hangingPunct="0">
              <a:lnSpc>
                <a:spcPct val="100000"/>
              </a:lnSpc>
              <a:spcBef>
                <a:spcPct val="0"/>
              </a:spcBef>
              <a:spcAft>
                <a:spcPct val="0"/>
              </a:spcAft>
              <a:buClrTx/>
              <a:buSzTx/>
              <a:buFontTx/>
              <a:buNone/>
              <a:tabLst>
                <a:tab pos="1600200" algn="l"/>
              </a:tabLst>
            </a:pPr>
            <a:endParaRPr kumimoji="0" lang="en-AU"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600200" algn="l"/>
              </a:tabLst>
            </a:pPr>
            <a:r>
              <a:rPr kumimoji="0" lang="en-AU"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Find the tension in the wire.</a:t>
            </a:r>
            <a:endParaRPr kumimoji="0" lang="en-AU"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600200" algn="l"/>
              </a:tabLst>
            </a:pPr>
            <a:r>
              <a:rPr kumimoji="0" lang="en-AU"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Determine the force acting on the beam supplied </a:t>
            </a:r>
            <a:r>
              <a:rPr kumimoji="0" lang="en-AU" altLang="en-US"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by the wall.</a:t>
            </a:r>
            <a:endParaRPr kumimoji="0" lang="en-AU"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600200" algn="l"/>
              </a:tabLst>
            </a:pPr>
            <a:r>
              <a:rPr kumimoji="0" lang="en-AU"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0109401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053A-44C9-4A4F-A86E-83175D354A6B}"/>
              </a:ext>
            </a:extLst>
          </p:cNvPr>
          <p:cNvSpPr>
            <a:spLocks noGrp="1"/>
          </p:cNvSpPr>
          <p:nvPr>
            <p:ph type="title"/>
          </p:nvPr>
        </p:nvSpPr>
        <p:spPr/>
        <p:txBody>
          <a:bodyPr/>
          <a:lstStyle/>
          <a:p>
            <a:r>
              <a:rPr lang="en-US" dirty="0"/>
              <a:t>Rules for a ladder</a:t>
            </a:r>
            <a:endParaRPr lang="en-AU" dirty="0"/>
          </a:p>
        </p:txBody>
      </p:sp>
      <p:sp>
        <p:nvSpPr>
          <p:cNvPr id="3" name="Content Placeholder 2">
            <a:extLst>
              <a:ext uri="{FF2B5EF4-FFF2-40B4-BE49-F238E27FC236}">
                <a16:creationId xmlns:a16="http://schemas.microsoft.com/office/drawing/2014/main" id="{93933886-811A-439E-8A5C-01F0F455E55F}"/>
              </a:ext>
            </a:extLst>
          </p:cNvPr>
          <p:cNvSpPr>
            <a:spLocks noGrp="1"/>
          </p:cNvSpPr>
          <p:nvPr>
            <p:ph idx="1"/>
          </p:nvPr>
        </p:nvSpPr>
        <p:spPr/>
        <p:txBody>
          <a:bodyPr/>
          <a:lstStyle/>
          <a:p>
            <a:r>
              <a:rPr lang="en-US" dirty="0"/>
              <a:t>Draw diagram.</a:t>
            </a:r>
          </a:p>
          <a:p>
            <a:r>
              <a:rPr lang="en-US" dirty="0"/>
              <a:t>Draw in weight of ladder and weight of person on ladder.</a:t>
            </a:r>
          </a:p>
          <a:p>
            <a:r>
              <a:rPr lang="en-US" dirty="0"/>
              <a:t>Reaction force at top of ladder will be perpendicular to surface it is applied to. (wall is horizontal)</a:t>
            </a:r>
          </a:p>
          <a:p>
            <a:r>
              <a:rPr lang="en-US" dirty="0"/>
              <a:t>Direction of Reaction force of ground is NOT up the ladder. Usually pivot is placed here.</a:t>
            </a:r>
          </a:p>
          <a:p>
            <a:pPr marL="0" indent="0">
              <a:buNone/>
            </a:pPr>
            <a:endParaRPr lang="en-US" dirty="0"/>
          </a:p>
          <a:p>
            <a:endParaRPr lang="en-AU" dirty="0"/>
          </a:p>
        </p:txBody>
      </p:sp>
    </p:spTree>
    <p:extLst>
      <p:ext uri="{BB962C8B-B14F-4D97-AF65-F5344CB8AC3E}">
        <p14:creationId xmlns:p14="http://schemas.microsoft.com/office/powerpoint/2010/main" val="57699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1937-D5C8-4942-853E-2664B15C7538}"/>
              </a:ext>
            </a:extLst>
          </p:cNvPr>
          <p:cNvSpPr>
            <a:spLocks noGrp="1"/>
          </p:cNvSpPr>
          <p:nvPr>
            <p:ph type="title"/>
          </p:nvPr>
        </p:nvSpPr>
        <p:spPr>
          <a:xfrm>
            <a:off x="685801" y="609600"/>
            <a:ext cx="10131425" cy="1456267"/>
          </a:xfrm>
        </p:spPr>
        <p:txBody>
          <a:bodyPr/>
          <a:lstStyle/>
          <a:p>
            <a:r>
              <a:rPr lang="en-US" dirty="0"/>
              <a:t>Free body diagram examples</a:t>
            </a:r>
            <a:endParaRPr lang="en-AU" dirty="0"/>
          </a:p>
        </p:txBody>
      </p:sp>
      <p:pic>
        <p:nvPicPr>
          <p:cNvPr id="5" name="Content Placeholder 4" descr="Airplane">
            <a:extLst>
              <a:ext uri="{FF2B5EF4-FFF2-40B4-BE49-F238E27FC236}">
                <a16:creationId xmlns:a16="http://schemas.microsoft.com/office/drawing/2014/main" id="{F1D13177-9CA3-4775-B80A-86A84417CE5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538" y="2453961"/>
            <a:ext cx="2732088" cy="2732088"/>
          </a:xfrm>
        </p:spPr>
      </p:pic>
      <p:pic>
        <p:nvPicPr>
          <p:cNvPr id="7" name="Graphic 6" descr="Cricket">
            <a:extLst>
              <a:ext uri="{FF2B5EF4-FFF2-40B4-BE49-F238E27FC236}">
                <a16:creationId xmlns:a16="http://schemas.microsoft.com/office/drawing/2014/main" id="{8FAA606C-F67F-46AD-8AD8-FA4C275C9D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3514" y="2792627"/>
            <a:ext cx="2332945" cy="2332945"/>
          </a:xfrm>
          <a:prstGeom prst="rect">
            <a:avLst/>
          </a:prstGeom>
        </p:spPr>
      </p:pic>
      <p:grpSp>
        <p:nvGrpSpPr>
          <p:cNvPr id="11" name="Group 10">
            <a:extLst>
              <a:ext uri="{FF2B5EF4-FFF2-40B4-BE49-F238E27FC236}">
                <a16:creationId xmlns:a16="http://schemas.microsoft.com/office/drawing/2014/main" id="{FC619E11-641A-4426-9600-E03EABB12BB2}"/>
              </a:ext>
            </a:extLst>
          </p:cNvPr>
          <p:cNvGrpSpPr/>
          <p:nvPr/>
        </p:nvGrpSpPr>
        <p:grpSpPr>
          <a:xfrm>
            <a:off x="7409543" y="2216073"/>
            <a:ext cx="3222171" cy="2689981"/>
            <a:chOff x="7409543" y="2216073"/>
            <a:chExt cx="3222171" cy="2689981"/>
          </a:xfrm>
        </p:grpSpPr>
        <p:pic>
          <p:nvPicPr>
            <p:cNvPr id="9" name="Graphic 8" descr="Truck">
              <a:extLst>
                <a:ext uri="{FF2B5EF4-FFF2-40B4-BE49-F238E27FC236}">
                  <a16:creationId xmlns:a16="http://schemas.microsoft.com/office/drawing/2014/main" id="{5D1E039D-61BB-4E67-BB04-0797F7A94A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623644">
              <a:off x="7813955" y="2216073"/>
              <a:ext cx="2111829" cy="2111829"/>
            </a:xfrm>
            <a:prstGeom prst="rect">
              <a:avLst/>
            </a:prstGeom>
          </p:spPr>
        </p:pic>
        <p:sp>
          <p:nvSpPr>
            <p:cNvPr id="10" name="Right Triangle 9">
              <a:extLst>
                <a:ext uri="{FF2B5EF4-FFF2-40B4-BE49-F238E27FC236}">
                  <a16:creationId xmlns:a16="http://schemas.microsoft.com/office/drawing/2014/main" id="{3D185EB0-213A-4EA0-8153-62BE54C83D4E}"/>
                </a:ext>
              </a:extLst>
            </p:cNvPr>
            <p:cNvSpPr/>
            <p:nvPr/>
          </p:nvSpPr>
          <p:spPr>
            <a:xfrm flipH="1">
              <a:off x="7409543" y="2801483"/>
              <a:ext cx="3222171" cy="210457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9" name="Group 48">
            <a:extLst>
              <a:ext uri="{FF2B5EF4-FFF2-40B4-BE49-F238E27FC236}">
                <a16:creationId xmlns:a16="http://schemas.microsoft.com/office/drawing/2014/main" id="{195BC4E1-BC53-482E-94EC-6EBCFB8F36F0}"/>
              </a:ext>
            </a:extLst>
          </p:cNvPr>
          <p:cNvGrpSpPr/>
          <p:nvPr/>
        </p:nvGrpSpPr>
        <p:grpSpPr>
          <a:xfrm>
            <a:off x="108824" y="1827035"/>
            <a:ext cx="4717133" cy="4505186"/>
            <a:chOff x="108824" y="1827035"/>
            <a:chExt cx="4717133" cy="4505186"/>
          </a:xfrm>
        </p:grpSpPr>
        <p:grpSp>
          <p:nvGrpSpPr>
            <p:cNvPr id="42" name="Group 41">
              <a:extLst>
                <a:ext uri="{FF2B5EF4-FFF2-40B4-BE49-F238E27FC236}">
                  <a16:creationId xmlns:a16="http://schemas.microsoft.com/office/drawing/2014/main" id="{200D7929-C457-4D57-AD60-A0EAEE9CCEAF}"/>
                </a:ext>
              </a:extLst>
            </p:cNvPr>
            <p:cNvGrpSpPr/>
            <p:nvPr/>
          </p:nvGrpSpPr>
          <p:grpSpPr>
            <a:xfrm>
              <a:off x="108824" y="3366150"/>
              <a:ext cx="2213462" cy="441819"/>
              <a:chOff x="108824" y="3366150"/>
              <a:chExt cx="2213462" cy="441819"/>
            </a:xfrm>
          </p:grpSpPr>
          <p:cxnSp>
            <p:nvCxnSpPr>
              <p:cNvPr id="14" name="Straight Arrow Connector 13">
                <a:extLst>
                  <a:ext uri="{FF2B5EF4-FFF2-40B4-BE49-F238E27FC236}">
                    <a16:creationId xmlns:a16="http://schemas.microsoft.com/office/drawing/2014/main" id="{31BCE92C-CCFC-420D-BFF1-4C9509760CE6}"/>
                  </a:ext>
                </a:extLst>
              </p:cNvPr>
              <p:cNvCxnSpPr>
                <a:cxnSpLocks/>
              </p:cNvCxnSpPr>
              <p:nvPr/>
            </p:nvCxnSpPr>
            <p:spPr>
              <a:xfrm rot="5400000">
                <a:off x="1325802" y="2811485"/>
                <a:ext cx="0" cy="19929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FF2088A-A2EE-4D6C-9619-D2DDF512FF92}"/>
                  </a:ext>
                </a:extLst>
              </p:cNvPr>
              <p:cNvSpPr txBox="1"/>
              <p:nvPr/>
            </p:nvSpPr>
            <p:spPr>
              <a:xfrm>
                <a:off x="108824" y="3366150"/>
                <a:ext cx="1473194" cy="369332"/>
              </a:xfrm>
              <a:prstGeom prst="rect">
                <a:avLst/>
              </a:prstGeom>
              <a:noFill/>
            </p:spPr>
            <p:txBody>
              <a:bodyPr wrap="square" rtlCol="0">
                <a:spAutoFit/>
              </a:bodyPr>
              <a:lstStyle/>
              <a:p>
                <a:r>
                  <a:rPr lang="en-US" dirty="0"/>
                  <a:t>drag</a:t>
                </a:r>
                <a:endParaRPr lang="en-AU" dirty="0"/>
              </a:p>
            </p:txBody>
          </p:sp>
        </p:grpSp>
        <p:grpSp>
          <p:nvGrpSpPr>
            <p:cNvPr id="39" name="Group 38">
              <a:extLst>
                <a:ext uri="{FF2B5EF4-FFF2-40B4-BE49-F238E27FC236}">
                  <a16:creationId xmlns:a16="http://schemas.microsoft.com/office/drawing/2014/main" id="{D5929FB0-3CEC-4C6E-A9FB-37736F82F6FC}"/>
                </a:ext>
              </a:extLst>
            </p:cNvPr>
            <p:cNvGrpSpPr/>
            <p:nvPr/>
          </p:nvGrpSpPr>
          <p:grpSpPr>
            <a:xfrm>
              <a:off x="2106751" y="3820003"/>
              <a:ext cx="1473194" cy="2512218"/>
              <a:chOff x="2106751" y="3820003"/>
              <a:chExt cx="1473194" cy="2512218"/>
            </a:xfrm>
          </p:grpSpPr>
          <p:cxnSp>
            <p:nvCxnSpPr>
              <p:cNvPr id="13" name="Straight Arrow Connector 12">
                <a:extLst>
                  <a:ext uri="{FF2B5EF4-FFF2-40B4-BE49-F238E27FC236}">
                    <a16:creationId xmlns:a16="http://schemas.microsoft.com/office/drawing/2014/main" id="{9AA52D36-07F4-4EEE-A91A-F69A5F3619B4}"/>
                  </a:ext>
                </a:extLst>
              </p:cNvPr>
              <p:cNvCxnSpPr/>
              <p:nvPr/>
            </p:nvCxnSpPr>
            <p:spPr>
              <a:xfrm>
                <a:off x="2322286" y="3820003"/>
                <a:ext cx="0" cy="19929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FD42209-83D7-4CBF-85C4-36EE2C711C95}"/>
                  </a:ext>
                </a:extLst>
              </p:cNvPr>
              <p:cNvSpPr txBox="1"/>
              <p:nvPr/>
            </p:nvSpPr>
            <p:spPr>
              <a:xfrm>
                <a:off x="2106751" y="5962889"/>
                <a:ext cx="1473194" cy="369332"/>
              </a:xfrm>
              <a:prstGeom prst="rect">
                <a:avLst/>
              </a:prstGeom>
              <a:noFill/>
            </p:spPr>
            <p:txBody>
              <a:bodyPr wrap="square" rtlCol="0">
                <a:spAutoFit/>
              </a:bodyPr>
              <a:lstStyle/>
              <a:p>
                <a:r>
                  <a:rPr lang="en-US" dirty="0"/>
                  <a:t>weight</a:t>
                </a:r>
                <a:endParaRPr lang="en-AU" dirty="0"/>
              </a:p>
            </p:txBody>
          </p:sp>
        </p:grpSp>
        <p:grpSp>
          <p:nvGrpSpPr>
            <p:cNvPr id="40" name="Group 39">
              <a:extLst>
                <a:ext uri="{FF2B5EF4-FFF2-40B4-BE49-F238E27FC236}">
                  <a16:creationId xmlns:a16="http://schemas.microsoft.com/office/drawing/2014/main" id="{D16EAE92-6C0A-4560-9693-77F46E900A23}"/>
                </a:ext>
              </a:extLst>
            </p:cNvPr>
            <p:cNvGrpSpPr/>
            <p:nvPr/>
          </p:nvGrpSpPr>
          <p:grpSpPr>
            <a:xfrm>
              <a:off x="2314946" y="3302148"/>
              <a:ext cx="2511011" cy="505821"/>
              <a:chOff x="2314946" y="3302148"/>
              <a:chExt cx="2511011" cy="505821"/>
            </a:xfrm>
          </p:grpSpPr>
          <p:cxnSp>
            <p:nvCxnSpPr>
              <p:cNvPr id="18" name="Straight Arrow Connector 17">
                <a:extLst>
                  <a:ext uri="{FF2B5EF4-FFF2-40B4-BE49-F238E27FC236}">
                    <a16:creationId xmlns:a16="http://schemas.microsoft.com/office/drawing/2014/main" id="{1C77C4DA-1DA0-4707-A0F2-F350F6FC9E61}"/>
                  </a:ext>
                </a:extLst>
              </p:cNvPr>
              <p:cNvCxnSpPr>
                <a:cxnSpLocks/>
              </p:cNvCxnSpPr>
              <p:nvPr/>
            </p:nvCxnSpPr>
            <p:spPr>
              <a:xfrm rot="16200000">
                <a:off x="3311430" y="2811485"/>
                <a:ext cx="0" cy="19929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987FE3-743A-4E88-B094-79C5949E1704}"/>
                  </a:ext>
                </a:extLst>
              </p:cNvPr>
              <p:cNvSpPr txBox="1"/>
              <p:nvPr/>
            </p:nvSpPr>
            <p:spPr>
              <a:xfrm>
                <a:off x="3352763" y="3302148"/>
                <a:ext cx="1473194" cy="369332"/>
              </a:xfrm>
              <a:prstGeom prst="rect">
                <a:avLst/>
              </a:prstGeom>
              <a:noFill/>
            </p:spPr>
            <p:txBody>
              <a:bodyPr wrap="square" rtlCol="0">
                <a:spAutoFit/>
              </a:bodyPr>
              <a:lstStyle/>
              <a:p>
                <a:r>
                  <a:rPr lang="en-US" dirty="0"/>
                  <a:t>thrust</a:t>
                </a:r>
                <a:endParaRPr lang="en-AU" dirty="0"/>
              </a:p>
            </p:txBody>
          </p:sp>
        </p:grpSp>
        <p:grpSp>
          <p:nvGrpSpPr>
            <p:cNvPr id="41" name="Group 40">
              <a:extLst>
                <a:ext uri="{FF2B5EF4-FFF2-40B4-BE49-F238E27FC236}">
                  <a16:creationId xmlns:a16="http://schemas.microsoft.com/office/drawing/2014/main" id="{45221603-2EDD-4B90-815B-32A986F35E81}"/>
                </a:ext>
              </a:extLst>
            </p:cNvPr>
            <p:cNvGrpSpPr/>
            <p:nvPr/>
          </p:nvGrpSpPr>
          <p:grpSpPr>
            <a:xfrm>
              <a:off x="2322285" y="1827035"/>
              <a:ext cx="1518726" cy="1992968"/>
              <a:chOff x="2322285" y="1827035"/>
              <a:chExt cx="1518726" cy="1992968"/>
            </a:xfrm>
          </p:grpSpPr>
          <p:cxnSp>
            <p:nvCxnSpPr>
              <p:cNvPr id="17" name="Straight Arrow Connector 16">
                <a:extLst>
                  <a:ext uri="{FF2B5EF4-FFF2-40B4-BE49-F238E27FC236}">
                    <a16:creationId xmlns:a16="http://schemas.microsoft.com/office/drawing/2014/main" id="{7017325F-42D7-4B19-AE37-EF940911CB06}"/>
                  </a:ext>
                </a:extLst>
              </p:cNvPr>
              <p:cNvCxnSpPr>
                <a:cxnSpLocks/>
              </p:cNvCxnSpPr>
              <p:nvPr/>
            </p:nvCxnSpPr>
            <p:spPr>
              <a:xfrm rot="10800000">
                <a:off x="2322285" y="1827035"/>
                <a:ext cx="0" cy="19929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A9ED2-2972-4D9B-8209-39E708A5A923}"/>
                  </a:ext>
                </a:extLst>
              </p:cNvPr>
              <p:cNvSpPr txBox="1"/>
              <p:nvPr/>
            </p:nvSpPr>
            <p:spPr>
              <a:xfrm>
                <a:off x="2367817" y="2065867"/>
                <a:ext cx="1473194" cy="369332"/>
              </a:xfrm>
              <a:prstGeom prst="rect">
                <a:avLst/>
              </a:prstGeom>
              <a:noFill/>
            </p:spPr>
            <p:txBody>
              <a:bodyPr wrap="square" rtlCol="0">
                <a:spAutoFit/>
              </a:bodyPr>
              <a:lstStyle/>
              <a:p>
                <a:r>
                  <a:rPr lang="en-US" dirty="0"/>
                  <a:t>lift</a:t>
                </a:r>
                <a:endParaRPr lang="en-AU" dirty="0"/>
              </a:p>
            </p:txBody>
          </p:sp>
        </p:grpSp>
      </p:grpSp>
      <p:grpSp>
        <p:nvGrpSpPr>
          <p:cNvPr id="51" name="Group 50">
            <a:extLst>
              <a:ext uri="{FF2B5EF4-FFF2-40B4-BE49-F238E27FC236}">
                <a16:creationId xmlns:a16="http://schemas.microsoft.com/office/drawing/2014/main" id="{AFBD60C5-1C99-4779-85E0-FC0773B20F1C}"/>
              </a:ext>
            </a:extLst>
          </p:cNvPr>
          <p:cNvGrpSpPr/>
          <p:nvPr/>
        </p:nvGrpSpPr>
        <p:grpSpPr>
          <a:xfrm>
            <a:off x="7291750" y="1840278"/>
            <a:ext cx="3596407" cy="3846242"/>
            <a:chOff x="7291750" y="1840278"/>
            <a:chExt cx="3596407" cy="3846242"/>
          </a:xfrm>
        </p:grpSpPr>
        <p:grpSp>
          <p:nvGrpSpPr>
            <p:cNvPr id="46" name="Group 45">
              <a:extLst>
                <a:ext uri="{FF2B5EF4-FFF2-40B4-BE49-F238E27FC236}">
                  <a16:creationId xmlns:a16="http://schemas.microsoft.com/office/drawing/2014/main" id="{7051815B-8783-4EEE-8B02-C1B3D11ECBBA}"/>
                </a:ext>
              </a:extLst>
            </p:cNvPr>
            <p:cNvGrpSpPr/>
            <p:nvPr/>
          </p:nvGrpSpPr>
          <p:grpSpPr>
            <a:xfrm>
              <a:off x="8346292" y="3341031"/>
              <a:ext cx="1473194" cy="2345489"/>
              <a:chOff x="8346292" y="3341031"/>
              <a:chExt cx="1473194" cy="2345489"/>
            </a:xfrm>
          </p:grpSpPr>
          <p:cxnSp>
            <p:nvCxnSpPr>
              <p:cNvPr id="15" name="Straight Arrow Connector 14">
                <a:extLst>
                  <a:ext uri="{FF2B5EF4-FFF2-40B4-BE49-F238E27FC236}">
                    <a16:creationId xmlns:a16="http://schemas.microsoft.com/office/drawing/2014/main" id="{30A35432-D455-4DE6-8911-CBD838C4FF5E}"/>
                  </a:ext>
                </a:extLst>
              </p:cNvPr>
              <p:cNvCxnSpPr/>
              <p:nvPr/>
            </p:nvCxnSpPr>
            <p:spPr>
              <a:xfrm>
                <a:off x="8737600" y="3341031"/>
                <a:ext cx="0" cy="19929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B4CCC3B-FC67-4A96-9EDA-E353F826ECCD}"/>
                  </a:ext>
                </a:extLst>
              </p:cNvPr>
              <p:cNvSpPr txBox="1"/>
              <p:nvPr/>
            </p:nvSpPr>
            <p:spPr>
              <a:xfrm>
                <a:off x="8346292" y="5317188"/>
                <a:ext cx="1473194" cy="369332"/>
              </a:xfrm>
              <a:prstGeom prst="rect">
                <a:avLst/>
              </a:prstGeom>
              <a:noFill/>
            </p:spPr>
            <p:txBody>
              <a:bodyPr wrap="square" rtlCol="0">
                <a:spAutoFit/>
              </a:bodyPr>
              <a:lstStyle/>
              <a:p>
                <a:r>
                  <a:rPr lang="en-US" dirty="0"/>
                  <a:t>weight</a:t>
                </a:r>
                <a:endParaRPr lang="en-AU" dirty="0"/>
              </a:p>
            </p:txBody>
          </p:sp>
        </p:grpSp>
        <p:grpSp>
          <p:nvGrpSpPr>
            <p:cNvPr id="47" name="Group 46">
              <a:extLst>
                <a:ext uri="{FF2B5EF4-FFF2-40B4-BE49-F238E27FC236}">
                  <a16:creationId xmlns:a16="http://schemas.microsoft.com/office/drawing/2014/main" id="{799067FA-B860-44C3-A0B6-C9EAAF7807A4}"/>
                </a:ext>
              </a:extLst>
            </p:cNvPr>
            <p:cNvGrpSpPr/>
            <p:nvPr/>
          </p:nvGrpSpPr>
          <p:grpSpPr>
            <a:xfrm>
              <a:off x="8737600" y="2377465"/>
              <a:ext cx="2150557" cy="978306"/>
              <a:chOff x="8737600" y="2377465"/>
              <a:chExt cx="2150557" cy="978306"/>
            </a:xfrm>
          </p:grpSpPr>
          <p:cxnSp>
            <p:nvCxnSpPr>
              <p:cNvPr id="25" name="Straight Arrow Connector 24">
                <a:extLst>
                  <a:ext uri="{FF2B5EF4-FFF2-40B4-BE49-F238E27FC236}">
                    <a16:creationId xmlns:a16="http://schemas.microsoft.com/office/drawing/2014/main" id="{65737B49-B4B6-4845-8AA9-480B25673F31}"/>
                  </a:ext>
                </a:extLst>
              </p:cNvPr>
              <p:cNvCxnSpPr>
                <a:cxnSpLocks/>
                <a:endCxn id="9" idx="3"/>
              </p:cNvCxnSpPr>
              <p:nvPr/>
            </p:nvCxnSpPr>
            <p:spPr>
              <a:xfrm flipV="1">
                <a:off x="8737600" y="2697835"/>
                <a:ext cx="1018443" cy="65793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099C52E-12D5-4D88-92E1-8A2DC8F388E2}"/>
                  </a:ext>
                </a:extLst>
              </p:cNvPr>
              <p:cNvSpPr txBox="1"/>
              <p:nvPr/>
            </p:nvSpPr>
            <p:spPr>
              <a:xfrm>
                <a:off x="9414963" y="2377465"/>
                <a:ext cx="1473194" cy="369332"/>
              </a:xfrm>
              <a:prstGeom prst="rect">
                <a:avLst/>
              </a:prstGeom>
              <a:noFill/>
            </p:spPr>
            <p:txBody>
              <a:bodyPr wrap="square" rtlCol="0">
                <a:spAutoFit/>
              </a:bodyPr>
              <a:lstStyle/>
              <a:p>
                <a:r>
                  <a:rPr lang="en-US" dirty="0"/>
                  <a:t>thrust</a:t>
                </a:r>
                <a:endParaRPr lang="en-AU" dirty="0"/>
              </a:p>
            </p:txBody>
          </p:sp>
        </p:grpSp>
        <p:grpSp>
          <p:nvGrpSpPr>
            <p:cNvPr id="48" name="Group 47">
              <a:extLst>
                <a:ext uri="{FF2B5EF4-FFF2-40B4-BE49-F238E27FC236}">
                  <a16:creationId xmlns:a16="http://schemas.microsoft.com/office/drawing/2014/main" id="{CAF8AED3-3D7B-4C3E-8DB7-628E22A7A8FA}"/>
                </a:ext>
              </a:extLst>
            </p:cNvPr>
            <p:cNvGrpSpPr/>
            <p:nvPr/>
          </p:nvGrpSpPr>
          <p:grpSpPr>
            <a:xfrm>
              <a:off x="7955816" y="1840278"/>
              <a:ext cx="1518382" cy="1475567"/>
              <a:chOff x="7955816" y="1840278"/>
              <a:chExt cx="1518382" cy="1475567"/>
            </a:xfrm>
          </p:grpSpPr>
          <p:cxnSp>
            <p:nvCxnSpPr>
              <p:cNvPr id="22" name="Straight Arrow Connector 21">
                <a:extLst>
                  <a:ext uri="{FF2B5EF4-FFF2-40B4-BE49-F238E27FC236}">
                    <a16:creationId xmlns:a16="http://schemas.microsoft.com/office/drawing/2014/main" id="{2D5D8752-FA81-4EDC-8C9C-E51C62ADAC5F}"/>
                  </a:ext>
                </a:extLst>
              </p:cNvPr>
              <p:cNvCxnSpPr>
                <a:cxnSpLocks/>
              </p:cNvCxnSpPr>
              <p:nvPr/>
            </p:nvCxnSpPr>
            <p:spPr>
              <a:xfrm flipH="1" flipV="1">
                <a:off x="7955816" y="2080606"/>
                <a:ext cx="781784" cy="123523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539C968-4B10-4915-8EB6-62C245C7487E}"/>
                  </a:ext>
                </a:extLst>
              </p:cNvPr>
              <p:cNvSpPr txBox="1"/>
              <p:nvPr/>
            </p:nvSpPr>
            <p:spPr>
              <a:xfrm>
                <a:off x="8001004" y="1840278"/>
                <a:ext cx="1473194" cy="369332"/>
              </a:xfrm>
              <a:prstGeom prst="rect">
                <a:avLst/>
              </a:prstGeom>
              <a:noFill/>
            </p:spPr>
            <p:txBody>
              <a:bodyPr wrap="square" rtlCol="0">
                <a:spAutoFit/>
              </a:bodyPr>
              <a:lstStyle/>
              <a:p>
                <a:r>
                  <a:rPr lang="en-US" dirty="0"/>
                  <a:t>normal</a:t>
                </a:r>
                <a:endParaRPr lang="en-AU" dirty="0"/>
              </a:p>
            </p:txBody>
          </p:sp>
        </p:grpSp>
        <p:grpSp>
          <p:nvGrpSpPr>
            <p:cNvPr id="45" name="Group 44">
              <a:extLst>
                <a:ext uri="{FF2B5EF4-FFF2-40B4-BE49-F238E27FC236}">
                  <a16:creationId xmlns:a16="http://schemas.microsoft.com/office/drawing/2014/main" id="{DFBCD0A9-B24D-4A16-9DB1-AE02A250716B}"/>
                </a:ext>
              </a:extLst>
            </p:cNvPr>
            <p:cNvGrpSpPr/>
            <p:nvPr/>
          </p:nvGrpSpPr>
          <p:grpSpPr>
            <a:xfrm>
              <a:off x="7291750" y="3355770"/>
              <a:ext cx="1473194" cy="981745"/>
              <a:chOff x="7291750" y="3355770"/>
              <a:chExt cx="1473194" cy="981745"/>
            </a:xfrm>
          </p:grpSpPr>
          <p:cxnSp>
            <p:nvCxnSpPr>
              <p:cNvPr id="20" name="Straight Arrow Connector 19">
                <a:extLst>
                  <a:ext uri="{FF2B5EF4-FFF2-40B4-BE49-F238E27FC236}">
                    <a16:creationId xmlns:a16="http://schemas.microsoft.com/office/drawing/2014/main" id="{E7A1F71D-1398-4154-9F49-FD26C7C5AAE0}"/>
                  </a:ext>
                </a:extLst>
              </p:cNvPr>
              <p:cNvCxnSpPr>
                <a:cxnSpLocks/>
              </p:cNvCxnSpPr>
              <p:nvPr/>
            </p:nvCxnSpPr>
            <p:spPr>
              <a:xfrm flipH="1">
                <a:off x="7765143" y="3355770"/>
                <a:ext cx="972457" cy="62840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D91726B-6CCB-4682-A104-D905076A6F87}"/>
                  </a:ext>
                </a:extLst>
              </p:cNvPr>
              <p:cNvSpPr txBox="1"/>
              <p:nvPr/>
            </p:nvSpPr>
            <p:spPr>
              <a:xfrm>
                <a:off x="7291750" y="3968183"/>
                <a:ext cx="1473194" cy="369332"/>
              </a:xfrm>
              <a:prstGeom prst="rect">
                <a:avLst/>
              </a:prstGeom>
              <a:noFill/>
            </p:spPr>
            <p:txBody>
              <a:bodyPr wrap="square" rtlCol="0">
                <a:spAutoFit/>
              </a:bodyPr>
              <a:lstStyle/>
              <a:p>
                <a:r>
                  <a:rPr lang="en-US" dirty="0"/>
                  <a:t>friction</a:t>
                </a:r>
                <a:endParaRPr lang="en-AU" dirty="0"/>
              </a:p>
            </p:txBody>
          </p:sp>
        </p:grpSp>
      </p:grpSp>
      <p:grpSp>
        <p:nvGrpSpPr>
          <p:cNvPr id="50" name="Group 49">
            <a:extLst>
              <a:ext uri="{FF2B5EF4-FFF2-40B4-BE49-F238E27FC236}">
                <a16:creationId xmlns:a16="http://schemas.microsoft.com/office/drawing/2014/main" id="{635EC405-99B1-494C-A11A-FDB619B41550}"/>
              </a:ext>
            </a:extLst>
          </p:cNvPr>
          <p:cNvGrpSpPr/>
          <p:nvPr/>
        </p:nvGrpSpPr>
        <p:grpSpPr>
          <a:xfrm>
            <a:off x="4661040" y="3992865"/>
            <a:ext cx="3157649" cy="2275050"/>
            <a:chOff x="4661040" y="3992865"/>
            <a:chExt cx="3157649" cy="2275050"/>
          </a:xfrm>
        </p:grpSpPr>
        <p:grpSp>
          <p:nvGrpSpPr>
            <p:cNvPr id="44" name="Group 43">
              <a:extLst>
                <a:ext uri="{FF2B5EF4-FFF2-40B4-BE49-F238E27FC236}">
                  <a16:creationId xmlns:a16="http://schemas.microsoft.com/office/drawing/2014/main" id="{1488FB01-06D5-4E90-8975-05B915B98AB7}"/>
                </a:ext>
              </a:extLst>
            </p:cNvPr>
            <p:cNvGrpSpPr/>
            <p:nvPr/>
          </p:nvGrpSpPr>
          <p:grpSpPr>
            <a:xfrm>
              <a:off x="6345495" y="3992865"/>
              <a:ext cx="1473194" cy="2275050"/>
              <a:chOff x="6345495" y="3992865"/>
              <a:chExt cx="1473194" cy="2275050"/>
            </a:xfrm>
          </p:grpSpPr>
          <p:cxnSp>
            <p:nvCxnSpPr>
              <p:cNvPr id="16" name="Straight Arrow Connector 15">
                <a:extLst>
                  <a:ext uri="{FF2B5EF4-FFF2-40B4-BE49-F238E27FC236}">
                    <a16:creationId xmlns:a16="http://schemas.microsoft.com/office/drawing/2014/main" id="{FFA05F99-72A9-4F10-B9A4-705EDA592C7A}"/>
                  </a:ext>
                </a:extLst>
              </p:cNvPr>
              <p:cNvCxnSpPr/>
              <p:nvPr/>
            </p:nvCxnSpPr>
            <p:spPr>
              <a:xfrm>
                <a:off x="6756973" y="3992865"/>
                <a:ext cx="0" cy="19929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E42FEF5-8B76-4582-9E12-EC45642195C6}"/>
                  </a:ext>
                </a:extLst>
              </p:cNvPr>
              <p:cNvSpPr txBox="1"/>
              <p:nvPr/>
            </p:nvSpPr>
            <p:spPr>
              <a:xfrm>
                <a:off x="6345495" y="5898583"/>
                <a:ext cx="1473194" cy="369332"/>
              </a:xfrm>
              <a:prstGeom prst="rect">
                <a:avLst/>
              </a:prstGeom>
              <a:noFill/>
            </p:spPr>
            <p:txBody>
              <a:bodyPr wrap="square" rtlCol="0">
                <a:spAutoFit/>
              </a:bodyPr>
              <a:lstStyle/>
              <a:p>
                <a:r>
                  <a:rPr lang="en-US" dirty="0"/>
                  <a:t>weight</a:t>
                </a:r>
                <a:endParaRPr lang="en-AU" dirty="0"/>
              </a:p>
            </p:txBody>
          </p:sp>
        </p:grpSp>
        <p:grpSp>
          <p:nvGrpSpPr>
            <p:cNvPr id="43" name="Group 42">
              <a:extLst>
                <a:ext uri="{FF2B5EF4-FFF2-40B4-BE49-F238E27FC236}">
                  <a16:creationId xmlns:a16="http://schemas.microsoft.com/office/drawing/2014/main" id="{69FD610C-4FCB-4806-9EEC-5F98F3F8591C}"/>
                </a:ext>
              </a:extLst>
            </p:cNvPr>
            <p:cNvGrpSpPr/>
            <p:nvPr/>
          </p:nvGrpSpPr>
          <p:grpSpPr>
            <a:xfrm>
              <a:off x="4661040" y="3992865"/>
              <a:ext cx="2095933" cy="381688"/>
              <a:chOff x="4661040" y="3992865"/>
              <a:chExt cx="2095933" cy="381688"/>
            </a:xfrm>
          </p:grpSpPr>
          <p:cxnSp>
            <p:nvCxnSpPr>
              <p:cNvPr id="19" name="Straight Arrow Connector 18">
                <a:extLst>
                  <a:ext uri="{FF2B5EF4-FFF2-40B4-BE49-F238E27FC236}">
                    <a16:creationId xmlns:a16="http://schemas.microsoft.com/office/drawing/2014/main" id="{F43CBEDD-6A8D-404B-AB5D-044DC3C807D5}"/>
                  </a:ext>
                </a:extLst>
              </p:cNvPr>
              <p:cNvCxnSpPr>
                <a:cxnSpLocks/>
              </p:cNvCxnSpPr>
              <p:nvPr/>
            </p:nvCxnSpPr>
            <p:spPr>
              <a:xfrm rot="5400000">
                <a:off x="5760489" y="2996381"/>
                <a:ext cx="0" cy="19929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4493DA0-CA70-4318-A94F-D8535CF182CD}"/>
                  </a:ext>
                </a:extLst>
              </p:cNvPr>
              <p:cNvSpPr txBox="1"/>
              <p:nvPr/>
            </p:nvSpPr>
            <p:spPr>
              <a:xfrm>
                <a:off x="4661040" y="4005221"/>
                <a:ext cx="1473194" cy="369332"/>
              </a:xfrm>
              <a:prstGeom prst="rect">
                <a:avLst/>
              </a:prstGeom>
              <a:noFill/>
            </p:spPr>
            <p:txBody>
              <a:bodyPr wrap="square" rtlCol="0">
                <a:spAutoFit/>
              </a:bodyPr>
              <a:lstStyle/>
              <a:p>
                <a:r>
                  <a:rPr lang="en-US" dirty="0"/>
                  <a:t>drag</a:t>
                </a:r>
                <a:endParaRPr lang="en-AU" dirty="0"/>
              </a:p>
            </p:txBody>
          </p:sp>
        </p:grpSp>
      </p:grpSp>
    </p:spTree>
    <p:extLst>
      <p:ext uri="{BB962C8B-B14F-4D97-AF65-F5344CB8AC3E}">
        <p14:creationId xmlns:p14="http://schemas.microsoft.com/office/powerpoint/2010/main" val="58300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50446</TotalTime>
  <Words>6316</Words>
  <Application>Microsoft Office PowerPoint</Application>
  <PresentationFormat>Widescreen</PresentationFormat>
  <Paragraphs>619</Paragraphs>
  <Slides>82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Cambria Math</vt:lpstr>
      <vt:lpstr>Celestial</vt:lpstr>
      <vt:lpstr>Gravity and motion</vt:lpstr>
      <vt:lpstr>SCSA ATAR Syllabus  (last updated 30/10/18; https://senior-secondary.scsa.wa.edu.au/syllabus-and-support-materials/science/physics)</vt:lpstr>
      <vt:lpstr>Revision of year 11 motion</vt:lpstr>
      <vt:lpstr>Generalised method for tackling motion problems</vt:lpstr>
      <vt:lpstr>Example 1</vt:lpstr>
      <vt:lpstr>Example 2</vt:lpstr>
      <vt:lpstr>Example 3</vt:lpstr>
      <vt:lpstr>Example 4</vt:lpstr>
      <vt:lpstr>Free body diagram examples</vt:lpstr>
      <vt:lpstr>Potential energy</vt:lpstr>
      <vt:lpstr>Gravitational acceleration</vt:lpstr>
      <vt:lpstr>Acceleration down a slope</vt:lpstr>
      <vt:lpstr>PowerPoint Presentation</vt:lpstr>
      <vt:lpstr>Example</vt:lpstr>
      <vt:lpstr>Projectile motion</vt:lpstr>
      <vt:lpstr>Projectile motion forces</vt:lpstr>
      <vt:lpstr>Example 1</vt:lpstr>
      <vt:lpstr>Example 2</vt:lpstr>
      <vt:lpstr>Example 3</vt:lpstr>
      <vt:lpstr>Example 4</vt:lpstr>
      <vt:lpstr>Example 5</vt:lpstr>
      <vt:lpstr>Air resistance</vt:lpstr>
      <vt:lpstr>Applying air resistance</vt:lpstr>
      <vt:lpstr>Circular motion</vt:lpstr>
      <vt:lpstr>PowerPoint Presentation</vt:lpstr>
      <vt:lpstr>Velocity in circular motion</vt:lpstr>
      <vt:lpstr>Example 1</vt:lpstr>
      <vt:lpstr>Acceleration in circular motion</vt:lpstr>
      <vt:lpstr>Example 1</vt:lpstr>
      <vt:lpstr>Example 2</vt:lpstr>
      <vt:lpstr>Force in circular  motion</vt:lpstr>
      <vt:lpstr>Example 1</vt:lpstr>
      <vt:lpstr>Example 2</vt:lpstr>
      <vt:lpstr>Horizontal plane circular motion</vt:lpstr>
      <vt:lpstr>Example 1</vt:lpstr>
      <vt:lpstr>Banked track circular motion</vt:lpstr>
      <vt:lpstr>Banked track calculations</vt:lpstr>
      <vt:lpstr>Banked track applied to other contexts</vt:lpstr>
      <vt:lpstr>Example</vt:lpstr>
      <vt:lpstr>Vertical plane circular motion –  bucket on rope</vt:lpstr>
      <vt:lpstr>Vertical plane circular motion –  Loop-the-loop</vt:lpstr>
      <vt:lpstr>Vertical plane circular motion –  minimum speed Loop-the-loop</vt:lpstr>
      <vt:lpstr>Example 1</vt:lpstr>
      <vt:lpstr>Example 2</vt:lpstr>
      <vt:lpstr>Example 3</vt:lpstr>
      <vt:lpstr>Gravitational acceleration</vt:lpstr>
      <vt:lpstr>Newton’s law of universal gravitation</vt:lpstr>
      <vt:lpstr>Newton’s law of universal gravitation and g</vt:lpstr>
      <vt:lpstr>Factors influencing local gravitational acceleration</vt:lpstr>
      <vt:lpstr>Action at a distance</vt:lpstr>
      <vt:lpstr>Field theory</vt:lpstr>
      <vt:lpstr>Field lines</vt:lpstr>
      <vt:lpstr>Field strength away from the surface of the Earth</vt:lpstr>
      <vt:lpstr>Example 1</vt:lpstr>
      <vt:lpstr>Example 2</vt:lpstr>
      <vt:lpstr>Kepler’s laws of planetary motion</vt:lpstr>
      <vt:lpstr>Derivation of simplified Kepler’s third law equation</vt:lpstr>
      <vt:lpstr>Example 1</vt:lpstr>
      <vt:lpstr>Example 2</vt:lpstr>
      <vt:lpstr>Weightlessness vs Apparent Weightlessness</vt:lpstr>
      <vt:lpstr>Artificial satellites</vt:lpstr>
      <vt:lpstr>Satellites by Altitude</vt:lpstr>
      <vt:lpstr>PowerPoint Presentation</vt:lpstr>
      <vt:lpstr>Satellites by inclination</vt:lpstr>
      <vt:lpstr>Centre of mass</vt:lpstr>
      <vt:lpstr>Stability</vt:lpstr>
      <vt:lpstr>Torque τ</vt:lpstr>
      <vt:lpstr>Direction for Torque</vt:lpstr>
      <vt:lpstr>Example 1</vt:lpstr>
      <vt:lpstr>Example 2</vt:lpstr>
      <vt:lpstr>Example 3 – Method 1</vt:lpstr>
      <vt:lpstr>Example 3 – Method 2</vt:lpstr>
      <vt:lpstr>Example 4 – center of mass</vt:lpstr>
      <vt:lpstr>Equilibrium</vt:lpstr>
      <vt:lpstr>General equilibrium problem methods</vt:lpstr>
      <vt:lpstr>Example 1</vt:lpstr>
      <vt:lpstr>Example 2</vt:lpstr>
      <vt:lpstr>Example 3</vt:lpstr>
      <vt:lpstr>Example 4</vt:lpstr>
      <vt:lpstr>Example 5</vt:lpstr>
      <vt:lpstr>Example 6</vt:lpstr>
      <vt:lpstr>Rules for a ladder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Technology</dc:title>
  <dc:creator>John Owen</dc:creator>
  <cp:lastModifiedBy>John Owen</cp:lastModifiedBy>
  <cp:revision>425</cp:revision>
  <cp:lastPrinted>2018-07-16T05:15:53Z</cp:lastPrinted>
  <dcterms:created xsi:type="dcterms:W3CDTF">2017-03-29T05:22:12Z</dcterms:created>
  <dcterms:modified xsi:type="dcterms:W3CDTF">2020-03-18T05:28:38Z</dcterms:modified>
</cp:coreProperties>
</file>